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6"/>
  </p:notesMasterIdLst>
  <p:sldIdLst>
    <p:sldId id="256" r:id="rId2"/>
    <p:sldId id="363" r:id="rId3"/>
    <p:sldId id="364" r:id="rId4"/>
    <p:sldId id="362" r:id="rId5"/>
    <p:sldId id="334" r:id="rId6"/>
    <p:sldId id="336" r:id="rId7"/>
    <p:sldId id="337" r:id="rId8"/>
    <p:sldId id="338" r:id="rId9"/>
    <p:sldId id="358" r:id="rId10"/>
    <p:sldId id="339" r:id="rId11"/>
    <p:sldId id="340" r:id="rId12"/>
    <p:sldId id="341" r:id="rId13"/>
    <p:sldId id="342" r:id="rId14"/>
    <p:sldId id="343" r:id="rId15"/>
    <p:sldId id="335" r:id="rId16"/>
    <p:sldId id="345" r:id="rId17"/>
    <p:sldId id="347" r:id="rId18"/>
    <p:sldId id="348" r:id="rId19"/>
    <p:sldId id="349" r:id="rId20"/>
    <p:sldId id="350" r:id="rId21"/>
    <p:sldId id="366" r:id="rId22"/>
    <p:sldId id="351" r:id="rId23"/>
    <p:sldId id="352" r:id="rId24"/>
    <p:sldId id="353" r:id="rId25"/>
    <p:sldId id="354" r:id="rId26"/>
    <p:sldId id="355" r:id="rId27"/>
    <p:sldId id="356" r:id="rId28"/>
    <p:sldId id="365" r:id="rId29"/>
    <p:sldId id="346" r:id="rId30"/>
    <p:sldId id="288" r:id="rId31"/>
    <p:sldId id="289" r:id="rId32"/>
    <p:sldId id="290" r:id="rId33"/>
    <p:sldId id="291" r:id="rId34"/>
    <p:sldId id="360" r:id="rId35"/>
  </p:sldIdLst>
  <p:sldSz cx="13433425"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CF33A02-8DD0-4208-B910-4E474553E134}">
          <p14:sldIdLst>
            <p14:sldId id="256"/>
            <p14:sldId id="363"/>
            <p14:sldId id="364"/>
            <p14:sldId id="362"/>
            <p14:sldId id="334"/>
            <p14:sldId id="336"/>
            <p14:sldId id="337"/>
            <p14:sldId id="338"/>
            <p14:sldId id="358"/>
            <p14:sldId id="339"/>
            <p14:sldId id="340"/>
            <p14:sldId id="341"/>
            <p14:sldId id="342"/>
            <p14:sldId id="343"/>
          </p14:sldIdLst>
        </p14:section>
        <p14:section name="Sección sin título" id="{CD7F645C-103C-42F8-96F1-55CE7040CC07}">
          <p14:sldIdLst>
            <p14:sldId id="335"/>
            <p14:sldId id="345"/>
            <p14:sldId id="347"/>
            <p14:sldId id="348"/>
            <p14:sldId id="349"/>
            <p14:sldId id="350"/>
            <p14:sldId id="366"/>
            <p14:sldId id="351"/>
            <p14:sldId id="352"/>
            <p14:sldId id="353"/>
            <p14:sldId id="354"/>
            <p14:sldId id="355"/>
            <p14:sldId id="356"/>
            <p14:sldId id="365"/>
            <p14:sldId id="346"/>
            <p14:sldId id="288"/>
            <p14:sldId id="289"/>
            <p14:sldId id="290"/>
            <p14:sldId id="291"/>
            <p14:sldId id="360"/>
          </p14:sldIdLst>
        </p14:section>
      </p14:sectionLst>
    </p:ext>
    <p:ext uri="{EFAFB233-063F-42B5-8137-9DF3F51BA10A}">
      <p15:sldGuideLst xmlns:p15="http://schemas.microsoft.com/office/powerpoint/2012/main">
        <p15:guide id="1" orient="horz" pos="2880" userDrawn="1">
          <p15:clr>
            <a:srgbClr val="A4A3A4"/>
          </p15:clr>
        </p15:guide>
        <p15:guide id="2" pos="27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792" y="84"/>
      </p:cViewPr>
      <p:guideLst>
        <p:guide orient="horz" pos="2880"/>
        <p:guide pos="2713"/>
      </p:guideLst>
    </p:cSldViewPr>
  </p:slideViewPr>
  <p:notesTextViewPr>
    <p:cViewPr>
      <p:scale>
        <a:sx n="100" d="100"/>
        <a:sy n="100" d="100"/>
      </p:scale>
      <p:origin x="0" y="0"/>
    </p:cViewPr>
  </p:notesTextViewPr>
  <p:sorterViewPr>
    <p:cViewPr>
      <p:scale>
        <a:sx n="180" d="100"/>
        <a:sy n="180" d="100"/>
      </p:scale>
      <p:origin x="0" y="-216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B42427C8-94A6-4DC3-997F-92D8057B20AF}" type="datetimeFigureOut">
              <a:rPr lang="es-AR" smtClean="0"/>
              <a:t>13/11/2020</a:t>
            </a:fld>
            <a:endParaRPr lang="es-AR"/>
          </a:p>
        </p:txBody>
      </p:sp>
      <p:sp>
        <p:nvSpPr>
          <p:cNvPr id="4" name="Marcador de imagen de diapositiva 3"/>
          <p:cNvSpPr>
            <a:spLocks noGrp="1" noRot="1" noChangeAspect="1"/>
          </p:cNvSpPr>
          <p:nvPr>
            <p:ph type="sldImg" idx="2"/>
          </p:nvPr>
        </p:nvSpPr>
        <p:spPr>
          <a:xfrm>
            <a:off x="3079750" y="944563"/>
            <a:ext cx="4533900" cy="2551112"/>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DC212721-3EC2-498F-865A-7E97C6452598}" type="slidenum">
              <a:rPr lang="es-AR" smtClean="0"/>
              <a:t>‹Nº›</a:t>
            </a:fld>
            <a:endParaRPr lang="es-AR"/>
          </a:p>
        </p:txBody>
      </p:sp>
    </p:spTree>
    <p:extLst>
      <p:ext uri="{BB962C8B-B14F-4D97-AF65-F5344CB8AC3E}">
        <p14:creationId xmlns:p14="http://schemas.microsoft.com/office/powerpoint/2010/main" val="1205098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8 Título"/>
          <p:cNvSpPr>
            <a:spLocks noGrp="1"/>
          </p:cNvSpPr>
          <p:nvPr>
            <p:ph type="ctrTitle"/>
          </p:nvPr>
        </p:nvSpPr>
        <p:spPr>
          <a:xfrm>
            <a:off x="783617" y="1511300"/>
            <a:ext cx="11534834" cy="2015067"/>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617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16 Subtítulo"/>
          <p:cNvSpPr>
            <a:spLocks noGrp="1"/>
          </p:cNvSpPr>
          <p:nvPr>
            <p:ph type="subTitle" idx="1"/>
          </p:nvPr>
        </p:nvSpPr>
        <p:spPr>
          <a:xfrm>
            <a:off x="783616" y="3557368"/>
            <a:ext cx="11539312" cy="1931106"/>
          </a:xfrm>
        </p:spPr>
        <p:txBody>
          <a:bodyPr lIns="0" rIns="18288"/>
          <a:lstStyle>
            <a:lvl1pPr marL="0" marR="50374" indent="0" algn="r">
              <a:buNone/>
              <a:defRPr>
                <a:solidFill>
                  <a:schemeClr val="tx1"/>
                </a:solidFill>
              </a:defRPr>
            </a:lvl1pPr>
            <a:lvl2pPr marL="503743" indent="0" algn="ctr">
              <a:buNone/>
            </a:lvl2pPr>
            <a:lvl3pPr marL="1007486" indent="0" algn="ctr">
              <a:buNone/>
            </a:lvl3pPr>
            <a:lvl4pPr marL="1511229" indent="0" algn="ctr">
              <a:buNone/>
            </a:lvl4pPr>
            <a:lvl5pPr marL="2014972" indent="0" algn="ctr">
              <a:buNone/>
            </a:lvl5pPr>
            <a:lvl6pPr marL="2518715" indent="0" algn="ctr">
              <a:buNone/>
            </a:lvl6pPr>
            <a:lvl7pPr marL="3022458" indent="0" algn="ctr">
              <a:buNone/>
            </a:lvl7pPr>
            <a:lvl8pPr marL="3526201" indent="0" algn="ctr">
              <a:buNone/>
            </a:lvl8pPr>
            <a:lvl9pPr marL="4029944" indent="0" algn="ctr">
              <a:buNone/>
            </a:lvl9pPr>
          </a:lstStyle>
          <a:p>
            <a:r>
              <a:rPr kumimoji="0" lang="es-ES"/>
              <a:t>Haga clic para editar el estilo de subtítulo del patrón</a:t>
            </a:r>
            <a:endParaRPr kumimoji="0" lang="en-US"/>
          </a:p>
        </p:txBody>
      </p:sp>
      <p:sp>
        <p:nvSpPr>
          <p:cNvPr id="30" name="29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19" name="18 Marcador de pie de página"/>
          <p:cNvSpPr>
            <a:spLocks noGrp="1"/>
          </p:cNvSpPr>
          <p:nvPr>
            <p:ph type="ftr" sz="quarter" idx="11"/>
          </p:nvPr>
        </p:nvSpPr>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142877253"/>
      </p:ext>
    </p:extLst>
  </p:cSld>
  <p:clrMapOvr>
    <a:overrideClrMapping bg1="dk1" tx1="lt1" bg2="dk2" tx2="lt2" accent1="accent1" accent2="accent2" accent3="accent3" accent4="accent4" accent5="accent5" accent6="accent6" hlink="hlink" folHlink="folHlink"/>
  </p:clrMapOvr>
  <p:transition spd="med">
    <p:wipe dir="d"/>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Editar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5" name="4 Marcador de pie de página"/>
          <p:cNvSpPr>
            <a:spLocks noGrp="1"/>
          </p:cNvSpPr>
          <p:nvPr>
            <p:ph type="ftr" sz="quarter" idx="11"/>
          </p:nvPr>
        </p:nvSpPr>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3719883731"/>
      </p:ext>
    </p:extLst>
  </p:cSld>
  <p:clrMapOvr>
    <a:masterClrMapping/>
  </p:clrMapOvr>
  <p:transition spd="med">
    <p:wipe dir="d"/>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9739233" y="1007536"/>
            <a:ext cx="3022521" cy="5742591"/>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671671" y="1007536"/>
            <a:ext cx="8843671" cy="5742591"/>
          </a:xfrm>
        </p:spPr>
        <p:txBody>
          <a:bodyPr vert="eaVert"/>
          <a:lstStyle/>
          <a:p>
            <a:pPr lvl="0" eaLnBrk="1" latinLnBrk="0" hangingPunct="1"/>
            <a:r>
              <a:rPr lang="es-ES"/>
              <a:t>Editar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5" name="4 Marcador de pie de página"/>
          <p:cNvSpPr>
            <a:spLocks noGrp="1"/>
          </p:cNvSpPr>
          <p:nvPr>
            <p:ph type="ftr" sz="quarter" idx="11"/>
          </p:nvPr>
        </p:nvSpPr>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3720128731"/>
      </p:ext>
    </p:extLst>
  </p:cSld>
  <p:clrMapOvr>
    <a:masterClrMapping/>
  </p:clrMapOvr>
  <p:transition spd="med">
    <p:wipe dir="d"/>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71671" y="314830"/>
            <a:ext cx="12090083" cy="550999"/>
          </a:xfrm>
        </p:spPr>
        <p:txBody>
          <a:bodyPr>
            <a:noAutofit/>
          </a:bodyPr>
          <a:lstStyle>
            <a:lvl1pPr>
              <a:defRPr sz="3966" b="1">
                <a:ln>
                  <a:solidFill>
                    <a:srgbClr val="0070C0"/>
                  </a:solidFill>
                </a:ln>
                <a:solidFill>
                  <a:schemeClr val="bg2">
                    <a:lumMod val="20000"/>
                    <a:lumOff val="80000"/>
                  </a:schemeClr>
                </a:solidFill>
                <a:effectLst>
                  <a:outerShdw blurRad="38100" dist="38100" dir="2700000" algn="tl">
                    <a:srgbClr val="000000">
                      <a:alpha val="43137"/>
                    </a:srgbClr>
                  </a:outerShdw>
                </a:effectLst>
              </a:defRPr>
            </a:lvl1pPr>
          </a:lstStyle>
          <a:p>
            <a:r>
              <a:rPr kumimoji="0" lang="es-ES"/>
              <a:t>Haga clic para modificar el estilo de título del patrón</a:t>
            </a:r>
            <a:endParaRPr kumimoji="0" lang="en-US" dirty="0"/>
          </a:p>
        </p:txBody>
      </p:sp>
      <p:sp>
        <p:nvSpPr>
          <p:cNvPr id="3" name="2 Marcador de contenido"/>
          <p:cNvSpPr>
            <a:spLocks noGrp="1"/>
          </p:cNvSpPr>
          <p:nvPr>
            <p:ph idx="1"/>
          </p:nvPr>
        </p:nvSpPr>
        <p:spPr>
          <a:xfrm>
            <a:off x="671671" y="1180685"/>
            <a:ext cx="12090083" cy="5630659"/>
          </a:xfrm>
        </p:spPr>
        <p:txBody>
          <a:bodyPr/>
          <a:lstStyle>
            <a:lvl1pPr marL="0" indent="0">
              <a:buNone/>
              <a:defRPr sz="2644" i="1">
                <a:effectLst>
                  <a:outerShdw blurRad="38100" dist="38100" dir="2700000" algn="tl">
                    <a:srgbClr val="000000">
                      <a:alpha val="43137"/>
                    </a:srgbClr>
                  </a:outerShdw>
                </a:effectLst>
                <a:latin typeface="Cambria" pitchFamily="18" charset="0"/>
              </a:defRPr>
            </a:lvl1pPr>
            <a:lvl2pPr marL="397048" indent="-397048">
              <a:buClr>
                <a:schemeClr val="bg2">
                  <a:lumMod val="20000"/>
                  <a:lumOff val="80000"/>
                </a:schemeClr>
              </a:buClr>
              <a:buSzPct val="100000"/>
              <a:buFont typeface="Wingdings" pitchFamily="2" charset="2"/>
              <a:buChar char="ü"/>
              <a:defRPr sz="2424">
                <a:effectLst>
                  <a:outerShdw blurRad="38100" dist="38100" dir="2700000" algn="tl">
                    <a:srgbClr val="000000">
                      <a:alpha val="43137"/>
                    </a:srgbClr>
                  </a:outerShdw>
                </a:effectLst>
                <a:latin typeface="Cambria" pitchFamily="18" charset="0"/>
              </a:defRPr>
            </a:lvl2pPr>
            <a:lvl3pPr marL="787098" indent="-391800">
              <a:buClr>
                <a:srgbClr val="FFC000"/>
              </a:buClr>
              <a:buFont typeface="Constantia" pitchFamily="18" charset="0"/>
              <a:buChar char="—"/>
              <a:defRPr sz="2204">
                <a:effectLst>
                  <a:outerShdw blurRad="38100" dist="38100" dir="2700000" algn="tl">
                    <a:srgbClr val="000000">
                      <a:alpha val="43137"/>
                    </a:srgbClr>
                  </a:outerShdw>
                </a:effectLst>
                <a:latin typeface="Cambria" pitchFamily="18" charset="0"/>
              </a:defRPr>
            </a:lvl3pPr>
            <a:lvl4pPr marL="1185895" indent="-398797">
              <a:buClr>
                <a:schemeClr val="bg2">
                  <a:lumMod val="20000"/>
                  <a:lumOff val="80000"/>
                </a:schemeClr>
              </a:buClr>
              <a:buSzPct val="100000"/>
              <a:buFont typeface="Wingdings" pitchFamily="2" charset="2"/>
              <a:buChar char="ü"/>
              <a:defRPr>
                <a:effectLst>
                  <a:outerShdw blurRad="38100" dist="38100" dir="2700000" algn="tl">
                    <a:srgbClr val="000000">
                      <a:alpha val="43137"/>
                    </a:srgbClr>
                  </a:outerShdw>
                </a:effectLst>
                <a:latin typeface="Cambria" pitchFamily="18" charset="0"/>
              </a:defRPr>
            </a:lvl4pPr>
            <a:lvl5pPr marL="1584691" indent="-398797">
              <a:buClr>
                <a:schemeClr val="bg2">
                  <a:lumMod val="20000"/>
                  <a:lumOff val="80000"/>
                </a:schemeClr>
              </a:buClr>
              <a:buSzPct val="100000"/>
              <a:buFont typeface="Wingdings" pitchFamily="2" charset="2"/>
              <a:buChar char="ü"/>
              <a:defRPr>
                <a:effectLst>
                  <a:outerShdw blurRad="38100" dist="38100" dir="2700000" algn="tl">
                    <a:srgbClr val="000000">
                      <a:alpha val="43137"/>
                    </a:srgbClr>
                  </a:outerShdw>
                </a:effectLst>
                <a:latin typeface="Cambria" pitchFamily="18" charset="0"/>
              </a:defRPr>
            </a:lvl5pPr>
          </a:lstStyle>
          <a:p>
            <a:pPr lvl="0" eaLnBrk="1" latinLnBrk="0" hangingPunct="1"/>
            <a:r>
              <a:rPr lang="es-ES"/>
              <a:t>Editar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dirty="0"/>
          </a:p>
        </p:txBody>
      </p:sp>
      <p:cxnSp>
        <p:nvCxnSpPr>
          <p:cNvPr id="8" name="7 Conector recto"/>
          <p:cNvCxnSpPr/>
          <p:nvPr/>
        </p:nvCxnSpPr>
        <p:spPr>
          <a:xfrm>
            <a:off x="629651" y="944543"/>
            <a:ext cx="12174126" cy="0"/>
          </a:xfrm>
          <a:prstGeom prst="line">
            <a:avLst/>
          </a:prstGeom>
          <a:ln w="28575">
            <a:solidFill>
              <a:schemeClr val="accent2">
                <a:lumMod val="20000"/>
                <a:lumOff val="80000"/>
              </a:schemeClr>
            </a:solidFill>
          </a:ln>
        </p:spPr>
        <p:style>
          <a:lnRef idx="3">
            <a:schemeClr val="accent2"/>
          </a:lnRef>
          <a:fillRef idx="0">
            <a:schemeClr val="accent2"/>
          </a:fillRef>
          <a:effectRef idx="2">
            <a:schemeClr val="accent2"/>
          </a:effectRef>
          <a:fontRef idx="minor">
            <a:schemeClr val="tx1"/>
          </a:fontRef>
        </p:style>
      </p:cxnSp>
      <p:sp>
        <p:nvSpPr>
          <p:cNvPr id="12" name="3 Marcador de fecha"/>
          <p:cNvSpPr>
            <a:spLocks noGrp="1"/>
          </p:cNvSpPr>
          <p:nvPr>
            <p:ph type="dt" sz="half" idx="10"/>
          </p:nvPr>
        </p:nvSpPr>
        <p:spPr>
          <a:xfrm>
            <a:off x="671671" y="7003758"/>
            <a:ext cx="3134466" cy="402314"/>
          </a:xfrm>
        </p:spPr>
        <p:txBody>
          <a:bodyPr/>
          <a:lstStyle/>
          <a:p>
            <a:fld id="{975F39D9-052D-4CFB-B8E0-EFFB57CC0D2F}" type="datetime12">
              <a:rPr lang="es-AR" smtClean="0"/>
              <a:t>7:15 a. m.</a:t>
            </a:fld>
            <a:endParaRPr lang="en-US"/>
          </a:p>
        </p:txBody>
      </p:sp>
      <p:sp>
        <p:nvSpPr>
          <p:cNvPr id="14" name="4 Marcador de pie de página"/>
          <p:cNvSpPr>
            <a:spLocks noGrp="1"/>
          </p:cNvSpPr>
          <p:nvPr>
            <p:ph type="ftr" sz="quarter" idx="11"/>
          </p:nvPr>
        </p:nvSpPr>
        <p:spPr>
          <a:xfrm>
            <a:off x="7034073" y="7013547"/>
            <a:ext cx="4925589" cy="402314"/>
          </a:xfrm>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1254381688"/>
      </p:ext>
    </p:extLst>
  </p:cSld>
  <p:clrMapOvr>
    <a:overrideClrMapping bg1="dk1" tx1="lt1" bg2="dk2" tx2="lt2" accent1="accent1" accent2="accent2" accent3="accent3" accent4="accent4" accent5="accent5" accent6="accent6" hlink="hlink" folHlink="folHlink"/>
  </p:clrMapOvr>
  <p:transition spd="med">
    <p:wipe dir="d"/>
  </p:transition>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79139" y="1450848"/>
            <a:ext cx="11418411" cy="1501225"/>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617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79139" y="2980139"/>
            <a:ext cx="11418411" cy="1663479"/>
          </a:xfrm>
        </p:spPr>
        <p:txBody>
          <a:bodyPr lIns="45720" rIns="45720" anchor="t"/>
          <a:lstStyle>
            <a:lvl1pPr marL="0" indent="0">
              <a:buNone/>
              <a:defRPr sz="2424">
                <a:solidFill>
                  <a:schemeClr val="tx1"/>
                </a:solidFill>
              </a:defRPr>
            </a:lvl1pPr>
            <a:lvl2pPr>
              <a:buNone/>
              <a:defRPr sz="1983">
                <a:solidFill>
                  <a:schemeClr val="tx1">
                    <a:tint val="75000"/>
                  </a:schemeClr>
                </a:solidFill>
              </a:defRPr>
            </a:lvl2pPr>
            <a:lvl3pPr>
              <a:buNone/>
              <a:defRPr sz="1763">
                <a:solidFill>
                  <a:schemeClr val="tx1">
                    <a:tint val="75000"/>
                  </a:schemeClr>
                </a:solidFill>
              </a:defRPr>
            </a:lvl3pPr>
            <a:lvl4pPr>
              <a:buNone/>
              <a:defRPr sz="1543">
                <a:solidFill>
                  <a:schemeClr val="tx1">
                    <a:tint val="75000"/>
                  </a:schemeClr>
                </a:solidFill>
              </a:defRPr>
            </a:lvl4pPr>
            <a:lvl5pPr>
              <a:buNone/>
              <a:defRPr sz="1543">
                <a:solidFill>
                  <a:schemeClr val="tx1">
                    <a:tint val="75000"/>
                  </a:schemeClr>
                </a:solidFill>
              </a:defRPr>
            </a:lvl5pPr>
          </a:lstStyle>
          <a:p>
            <a:pPr lvl="0" eaLnBrk="1" latinLnBrk="0" hangingPunct="1"/>
            <a:r>
              <a:rPr kumimoji="0" lang="es-ES"/>
              <a:t>Editar el estilo de texto del patrón</a:t>
            </a:r>
          </a:p>
        </p:txBody>
      </p:sp>
      <p:sp>
        <p:nvSpPr>
          <p:cNvPr id="4" name="3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5" name="4 Marcador de pie de página"/>
          <p:cNvSpPr>
            <a:spLocks noGrp="1"/>
          </p:cNvSpPr>
          <p:nvPr>
            <p:ph type="ftr" sz="quarter" idx="11"/>
          </p:nvPr>
        </p:nvSpPr>
        <p:spPr>
          <a:xfrm>
            <a:off x="5923312" y="7003756"/>
            <a:ext cx="4925589" cy="402314"/>
          </a:xfrm>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1335534196"/>
      </p:ext>
    </p:extLst>
  </p:cSld>
  <p:clrMapOvr>
    <a:overrideClrMapping bg1="dk1" tx1="lt1" bg2="dk2" tx2="lt2" accent1="accent1" accent2="accent2" accent3="accent3" accent4="accent4" accent5="accent5" accent6="accent6" hlink="hlink" folHlink="folHlink"/>
  </p:clrMapOvr>
  <p:transition spd="med">
    <p:wipe dir="d"/>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671671" y="775801"/>
            <a:ext cx="12090083" cy="1259417"/>
          </a:xfrm>
        </p:spPr>
        <p:txBody>
          <a:body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671671" y="2115649"/>
            <a:ext cx="5933096" cy="4886537"/>
          </a:xfrm>
        </p:spPr>
        <p:txBody>
          <a:bodyPr/>
          <a:lstStyle>
            <a:lvl1pPr>
              <a:defRPr sz="2865"/>
            </a:lvl1pPr>
            <a:lvl2pPr>
              <a:defRPr sz="2644"/>
            </a:lvl2pPr>
            <a:lvl3pPr>
              <a:defRPr sz="2204"/>
            </a:lvl3pPr>
            <a:lvl4pPr>
              <a:defRPr sz="1983"/>
            </a:lvl4pPr>
            <a:lvl5pPr>
              <a:defRPr sz="1983"/>
            </a:lvl5pPr>
          </a:lstStyle>
          <a:p>
            <a:pPr lvl="0" eaLnBrk="1" latinLnBrk="0" hangingPunct="1"/>
            <a:r>
              <a:rPr lang="es-ES"/>
              <a:t>Editar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6828658" y="2115649"/>
            <a:ext cx="5933096" cy="4886537"/>
          </a:xfrm>
        </p:spPr>
        <p:txBody>
          <a:bodyPr/>
          <a:lstStyle>
            <a:lvl1pPr>
              <a:defRPr sz="2865"/>
            </a:lvl1pPr>
            <a:lvl2pPr>
              <a:defRPr sz="2644"/>
            </a:lvl2pPr>
            <a:lvl3pPr>
              <a:defRPr sz="2204"/>
            </a:lvl3pPr>
            <a:lvl4pPr>
              <a:defRPr sz="1983"/>
            </a:lvl4pPr>
            <a:lvl5pPr>
              <a:defRPr sz="1983"/>
            </a:lvl5pPr>
          </a:lstStyle>
          <a:p>
            <a:pPr lvl="0" eaLnBrk="1" latinLnBrk="0" hangingPunct="1"/>
            <a:r>
              <a:rPr lang="es-ES"/>
              <a:t>Editar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6" name="5 Marcador de pie de página"/>
          <p:cNvSpPr>
            <a:spLocks noGrp="1"/>
          </p:cNvSpPr>
          <p:nvPr>
            <p:ph type="ftr" sz="quarter" idx="11"/>
          </p:nvPr>
        </p:nvSpPr>
        <p:spPr>
          <a:xfrm>
            <a:off x="4869617" y="7033642"/>
            <a:ext cx="4925589" cy="402314"/>
          </a:xfrm>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3459292475"/>
      </p:ext>
    </p:extLst>
  </p:cSld>
  <p:clrMapOvr>
    <a:masterClrMapping/>
  </p:clrMapOvr>
  <p:transition spd="med">
    <p:wipe dir="d"/>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671671" y="775801"/>
            <a:ext cx="12090083" cy="1259417"/>
          </a:xfrm>
        </p:spPr>
        <p:txBody>
          <a:bodyPr tIns="45720" anchor="b"/>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671672" y="2044209"/>
            <a:ext cx="5935429" cy="726508"/>
          </a:xfrm>
        </p:spPr>
        <p:txBody>
          <a:bodyPr lIns="45720" tIns="0" rIns="45720" bIns="0" anchor="ctr">
            <a:noAutofit/>
          </a:bodyPr>
          <a:lstStyle>
            <a:lvl1pPr marL="0" indent="0">
              <a:buNone/>
              <a:defRPr sz="2644" b="1" cap="none" baseline="0">
                <a:solidFill>
                  <a:schemeClr val="tx2"/>
                </a:solidFill>
                <a:effectLst/>
              </a:defRPr>
            </a:lvl1pPr>
            <a:lvl2pPr>
              <a:buNone/>
              <a:defRPr sz="2204" b="1"/>
            </a:lvl2pPr>
            <a:lvl3pPr>
              <a:buNone/>
              <a:defRPr sz="1983" b="1"/>
            </a:lvl3pPr>
            <a:lvl4pPr>
              <a:buNone/>
              <a:defRPr sz="1763" b="1"/>
            </a:lvl4pPr>
            <a:lvl5pPr>
              <a:buNone/>
              <a:defRPr sz="1763" b="1"/>
            </a:lvl5pPr>
          </a:lstStyle>
          <a:p>
            <a:pPr lvl="0" eaLnBrk="1" latinLnBrk="0" hangingPunct="1"/>
            <a:r>
              <a:rPr kumimoji="0" lang="es-ES"/>
              <a:t>Editar el estilo de texto del patrón</a:t>
            </a:r>
          </a:p>
        </p:txBody>
      </p:sp>
      <p:sp>
        <p:nvSpPr>
          <p:cNvPr id="4" name="3 Marcador de texto"/>
          <p:cNvSpPr>
            <a:spLocks noGrp="1"/>
          </p:cNvSpPr>
          <p:nvPr>
            <p:ph type="body" sz="half" idx="3"/>
          </p:nvPr>
        </p:nvSpPr>
        <p:spPr>
          <a:xfrm>
            <a:off x="6823995" y="2049178"/>
            <a:ext cx="5937760" cy="721540"/>
          </a:xfrm>
        </p:spPr>
        <p:txBody>
          <a:bodyPr lIns="45720" tIns="0" rIns="45720" bIns="0" anchor="ctr"/>
          <a:lstStyle>
            <a:lvl1pPr marL="0" indent="0">
              <a:buNone/>
              <a:defRPr sz="2644" b="1" cap="none" baseline="0">
                <a:solidFill>
                  <a:schemeClr val="tx2"/>
                </a:solidFill>
                <a:effectLst/>
              </a:defRPr>
            </a:lvl1pPr>
            <a:lvl2pPr>
              <a:buNone/>
              <a:defRPr sz="2204" b="1"/>
            </a:lvl2pPr>
            <a:lvl3pPr>
              <a:buNone/>
              <a:defRPr sz="1983" b="1"/>
            </a:lvl3pPr>
            <a:lvl4pPr>
              <a:buNone/>
              <a:defRPr sz="1763" b="1"/>
            </a:lvl4pPr>
            <a:lvl5pPr>
              <a:buNone/>
              <a:defRPr sz="1763" b="1"/>
            </a:lvl5pPr>
          </a:lstStyle>
          <a:p>
            <a:pPr lvl="0" eaLnBrk="1" latinLnBrk="0" hangingPunct="1"/>
            <a:r>
              <a:rPr kumimoji="0" lang="es-ES"/>
              <a:t>Editar el estilo de texto del patrón</a:t>
            </a:r>
          </a:p>
        </p:txBody>
      </p:sp>
      <p:sp>
        <p:nvSpPr>
          <p:cNvPr id="5" name="4 Marcador de contenido"/>
          <p:cNvSpPr>
            <a:spLocks noGrp="1"/>
          </p:cNvSpPr>
          <p:nvPr>
            <p:ph sz="quarter" idx="2"/>
          </p:nvPr>
        </p:nvSpPr>
        <p:spPr>
          <a:xfrm>
            <a:off x="671672" y="2770717"/>
            <a:ext cx="5935429" cy="4237414"/>
          </a:xfrm>
        </p:spPr>
        <p:txBody>
          <a:bodyPr tIns="0"/>
          <a:lstStyle>
            <a:lvl1pPr>
              <a:defRPr sz="2424"/>
            </a:lvl1pPr>
            <a:lvl2pPr>
              <a:defRPr sz="2204"/>
            </a:lvl2pPr>
            <a:lvl3pPr>
              <a:defRPr sz="1983"/>
            </a:lvl3pPr>
            <a:lvl4pPr>
              <a:defRPr sz="1763"/>
            </a:lvl4pPr>
            <a:lvl5pPr>
              <a:defRPr sz="1763"/>
            </a:lvl5pPr>
          </a:lstStyle>
          <a:p>
            <a:pPr lvl="0" eaLnBrk="1" latinLnBrk="0" hangingPunct="1"/>
            <a:r>
              <a:rPr lang="es-ES"/>
              <a:t>Editar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6823995" y="2770717"/>
            <a:ext cx="5937760" cy="4237414"/>
          </a:xfrm>
        </p:spPr>
        <p:txBody>
          <a:bodyPr tIns="0"/>
          <a:lstStyle>
            <a:lvl1pPr>
              <a:defRPr sz="2424"/>
            </a:lvl1pPr>
            <a:lvl2pPr>
              <a:defRPr sz="2204"/>
            </a:lvl2pPr>
            <a:lvl3pPr>
              <a:defRPr sz="1983"/>
            </a:lvl3pPr>
            <a:lvl4pPr>
              <a:defRPr sz="1763"/>
            </a:lvl4pPr>
            <a:lvl5pPr>
              <a:defRPr sz="1763"/>
            </a:lvl5pPr>
          </a:lstStyle>
          <a:p>
            <a:pPr lvl="0" eaLnBrk="1" latinLnBrk="0" hangingPunct="1"/>
            <a:r>
              <a:rPr lang="es-ES"/>
              <a:t>Editar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8" name="7 Marcador de pie de página"/>
          <p:cNvSpPr>
            <a:spLocks noGrp="1"/>
          </p:cNvSpPr>
          <p:nvPr>
            <p:ph type="ftr" sz="quarter" idx="11"/>
          </p:nvPr>
        </p:nvSpPr>
        <p:spPr>
          <a:xfrm>
            <a:off x="4867285" y="7094546"/>
            <a:ext cx="4925589" cy="402314"/>
          </a:xfrm>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2715427442"/>
      </p:ext>
    </p:extLst>
  </p:cSld>
  <p:clrMapOvr>
    <a:masterClrMapping/>
  </p:clrMapOvr>
  <p:transition spd="med">
    <p:wipe dir="d"/>
  </p:transition>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671671" y="775801"/>
            <a:ext cx="12202028" cy="1259417"/>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509"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4" name="3 Marcador de pie de página"/>
          <p:cNvSpPr>
            <a:spLocks noGrp="1"/>
          </p:cNvSpPr>
          <p:nvPr>
            <p:ph type="ftr" sz="quarter" idx="11"/>
          </p:nvPr>
        </p:nvSpPr>
        <p:spPr>
          <a:xfrm>
            <a:off x="4891891" y="7045009"/>
            <a:ext cx="4925589" cy="402314"/>
          </a:xfrm>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2724549994"/>
      </p:ext>
    </p:extLst>
  </p:cSld>
  <p:clrMapOvr>
    <a:masterClrMapping/>
  </p:clrMapOvr>
  <p:transition spd="med">
    <p:wipe dir="d"/>
  </p:transition>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3" name="2 Marcador de pie de página"/>
          <p:cNvSpPr>
            <a:spLocks noGrp="1"/>
          </p:cNvSpPr>
          <p:nvPr>
            <p:ph type="ftr" sz="quarter" idx="11"/>
          </p:nvPr>
        </p:nvSpPr>
        <p:spPr>
          <a:xfrm>
            <a:off x="5050571" y="7003758"/>
            <a:ext cx="4925589" cy="402314"/>
          </a:xfrm>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3790230049"/>
      </p:ext>
    </p:extLst>
  </p:cSld>
  <p:clrMapOvr>
    <a:masterClrMapping/>
  </p:clrMapOvr>
  <p:transition spd="med">
    <p:wipe dir="d"/>
  </p:transition>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007507" y="566740"/>
            <a:ext cx="4030028" cy="1280407"/>
          </a:xfrm>
        </p:spPr>
        <p:txBody>
          <a:bodyPr lIns="0" anchor="b">
            <a:noAutofit/>
          </a:bodyPr>
          <a:lstStyle>
            <a:lvl1pPr algn="l" rtl="0">
              <a:spcBef>
                <a:spcPct val="0"/>
              </a:spcBef>
              <a:buNone/>
              <a:defRPr sz="2865"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1007507" y="1847144"/>
            <a:ext cx="4030028" cy="5037667"/>
          </a:xfrm>
        </p:spPr>
        <p:txBody>
          <a:bodyPr lIns="18288" rIns="18288"/>
          <a:lstStyle>
            <a:lvl1pPr marL="0" indent="0" algn="l">
              <a:buNone/>
              <a:defRPr sz="1543"/>
            </a:lvl1pPr>
            <a:lvl2pPr indent="0" algn="l">
              <a:buNone/>
              <a:defRPr sz="1322"/>
            </a:lvl2pPr>
            <a:lvl3pPr indent="0" algn="l">
              <a:buNone/>
              <a:defRPr sz="1102"/>
            </a:lvl3pPr>
            <a:lvl4pPr indent="0" algn="l">
              <a:buNone/>
              <a:defRPr sz="992"/>
            </a:lvl4pPr>
            <a:lvl5pPr indent="0" algn="l">
              <a:buNone/>
              <a:defRPr sz="992"/>
            </a:lvl5pPr>
          </a:lstStyle>
          <a:p>
            <a:pPr lvl="0" eaLnBrk="1" latinLnBrk="0" hangingPunct="1"/>
            <a:r>
              <a:rPr kumimoji="0" lang="es-ES"/>
              <a:t>Editar el estilo de texto del patrón</a:t>
            </a:r>
          </a:p>
        </p:txBody>
      </p:sp>
      <p:sp>
        <p:nvSpPr>
          <p:cNvPr id="4" name="3 Marcador de contenido"/>
          <p:cNvSpPr>
            <a:spLocks noGrp="1"/>
          </p:cNvSpPr>
          <p:nvPr>
            <p:ph sz="half" idx="1"/>
          </p:nvPr>
        </p:nvSpPr>
        <p:spPr>
          <a:xfrm>
            <a:off x="5252096" y="1847144"/>
            <a:ext cx="7509658" cy="5037667"/>
          </a:xfrm>
        </p:spPr>
        <p:txBody>
          <a:bodyPr tIns="0"/>
          <a:lstStyle>
            <a:lvl1pPr>
              <a:defRPr sz="3085"/>
            </a:lvl1pPr>
            <a:lvl2pPr>
              <a:defRPr sz="2865"/>
            </a:lvl2pPr>
            <a:lvl3pPr>
              <a:defRPr sz="2644"/>
            </a:lvl3pPr>
            <a:lvl4pPr>
              <a:defRPr sz="2204"/>
            </a:lvl4pPr>
            <a:lvl5pPr>
              <a:defRPr sz="1983"/>
            </a:lvl5pPr>
          </a:lstStyle>
          <a:p>
            <a:pPr lvl="0" eaLnBrk="1" latinLnBrk="0" hangingPunct="1"/>
            <a:r>
              <a:rPr lang="es-ES"/>
              <a:t>Editar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6" name="5 Marcador de pie de página"/>
          <p:cNvSpPr>
            <a:spLocks noGrp="1"/>
          </p:cNvSpPr>
          <p:nvPr>
            <p:ph type="ftr" sz="quarter" idx="11"/>
          </p:nvPr>
        </p:nvSpPr>
        <p:spPr>
          <a:xfrm>
            <a:off x="5221024" y="7014932"/>
            <a:ext cx="4925589" cy="402314"/>
          </a:xfrm>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2037681013"/>
      </p:ext>
    </p:extLst>
  </p:cSld>
  <p:clrMapOvr>
    <a:masterClrMapping/>
  </p:clrMapOvr>
  <p:transition spd="med">
    <p:wipe dir="d"/>
  </p:transition>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4650799" y="1220937"/>
            <a:ext cx="7724219" cy="45339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983"/>
          </a:p>
        </p:txBody>
      </p:sp>
      <p:sp>
        <p:nvSpPr>
          <p:cNvPr id="12" name="11 Triángulo rectángulo"/>
          <p:cNvSpPr/>
          <p:nvPr/>
        </p:nvSpPr>
        <p:spPr>
          <a:xfrm rot="420000" flipV="1">
            <a:off x="11758852" y="5905671"/>
            <a:ext cx="228368" cy="171281"/>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983"/>
          </a:p>
        </p:txBody>
      </p:sp>
      <p:sp>
        <p:nvSpPr>
          <p:cNvPr id="2" name="1 Título"/>
          <p:cNvSpPr>
            <a:spLocks noGrp="1"/>
          </p:cNvSpPr>
          <p:nvPr>
            <p:ph type="title"/>
          </p:nvPr>
        </p:nvSpPr>
        <p:spPr>
          <a:xfrm>
            <a:off x="895562" y="1296877"/>
            <a:ext cx="3250889" cy="1743814"/>
          </a:xfrm>
        </p:spPr>
        <p:txBody>
          <a:bodyPr vert="horz" lIns="45720" tIns="45720" rIns="45720" bIns="45720" anchor="b"/>
          <a:lstStyle>
            <a:lvl1pPr algn="l">
              <a:buNone/>
              <a:defRPr sz="2204" b="1">
                <a:solidFill>
                  <a:schemeClr val="tx2"/>
                </a:solidFill>
              </a:defRPr>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895562" y="3116902"/>
            <a:ext cx="3246411" cy="2401288"/>
          </a:xfrm>
        </p:spPr>
        <p:txBody>
          <a:bodyPr lIns="64008" rIns="45720" bIns="45720" anchor="t"/>
          <a:lstStyle>
            <a:lvl1pPr marL="0" indent="0" algn="l">
              <a:spcBef>
                <a:spcPts val="275"/>
              </a:spcBef>
              <a:buFontTx/>
              <a:buNone/>
              <a:defRPr sz="1432"/>
            </a:lvl1pPr>
            <a:lvl2pPr>
              <a:defRPr sz="1322"/>
            </a:lvl2pPr>
            <a:lvl3pPr>
              <a:defRPr sz="1102"/>
            </a:lvl3pPr>
            <a:lvl4pPr>
              <a:defRPr sz="992"/>
            </a:lvl4pPr>
            <a:lvl5pPr>
              <a:defRPr sz="992"/>
            </a:lvl5pPr>
          </a:lstStyle>
          <a:p>
            <a:pPr lvl="0" eaLnBrk="1" latinLnBrk="0" hangingPunct="1"/>
            <a:r>
              <a:rPr kumimoji="0" lang="es-ES"/>
              <a:t>Editar el estilo de texto del patrón</a:t>
            </a:r>
          </a:p>
        </p:txBody>
      </p:sp>
      <p:sp>
        <p:nvSpPr>
          <p:cNvPr id="5" name="4 Marcador de fecha"/>
          <p:cNvSpPr>
            <a:spLocks noGrp="1"/>
          </p:cNvSpPr>
          <p:nvPr>
            <p:ph type="dt" sz="half" idx="10"/>
          </p:nvPr>
        </p:nvSpPr>
        <p:spPr/>
        <p:txBody>
          <a:bodyPr/>
          <a:lstStyle/>
          <a:p>
            <a:fld id="{975F39D9-052D-4CFB-B8E0-EFFB57CC0D2F}" type="datetime12">
              <a:rPr lang="es-AR" smtClean="0"/>
              <a:t>7:15 a. m.</a:t>
            </a:fld>
            <a:endParaRPr lang="en-US"/>
          </a:p>
        </p:txBody>
      </p:sp>
      <p:sp>
        <p:nvSpPr>
          <p:cNvPr id="6" name="5 Marcador de pie de página"/>
          <p:cNvSpPr>
            <a:spLocks noGrp="1"/>
          </p:cNvSpPr>
          <p:nvPr>
            <p:ph type="ftr" sz="quarter" idx="11"/>
          </p:nvPr>
        </p:nvSpPr>
        <p:spPr/>
        <p:txBody>
          <a:bodyPr/>
          <a:lstStyle/>
          <a:p>
            <a:r>
              <a:rPr lang="es-ES"/>
              <a:t>AyED I - Unidad 10 Programación Orientada a Objetos</a:t>
            </a:r>
            <a:endParaRPr lang="es-ES" dirty="0"/>
          </a:p>
        </p:txBody>
      </p:sp>
      <p:sp>
        <p:nvSpPr>
          <p:cNvPr id="3" name="2 Marcador de posición de imagen"/>
          <p:cNvSpPr>
            <a:spLocks noGrp="1"/>
          </p:cNvSpPr>
          <p:nvPr>
            <p:ph type="pic" idx="1"/>
          </p:nvPr>
        </p:nvSpPr>
        <p:spPr>
          <a:xfrm rot="420000">
            <a:off x="5120969" y="1321690"/>
            <a:ext cx="6783880" cy="4332393"/>
          </a:xfrm>
          <a:prstGeom prst="rect">
            <a:avLst/>
          </a:prstGeom>
          <a:solidFill>
            <a:schemeClr val="bg2"/>
          </a:solidFill>
          <a:ln w="3000" cap="rnd">
            <a:solidFill>
              <a:srgbClr val="C0C0C0"/>
            </a:solidFill>
            <a:round/>
          </a:ln>
          <a:effectLst/>
        </p:spPr>
        <p:txBody>
          <a:bodyPr/>
          <a:lstStyle>
            <a:lvl1pPr marL="0" indent="0">
              <a:buNone/>
              <a:defRPr sz="3526"/>
            </a:lvl1pPr>
          </a:lstStyle>
          <a:p>
            <a:r>
              <a:rPr kumimoji="0" lang="es-ES"/>
              <a:t>Haga clic en el icono para agregar una imagen</a:t>
            </a:r>
            <a:endParaRPr kumimoji="0" lang="en-US" dirty="0"/>
          </a:p>
        </p:txBody>
      </p:sp>
      <p:sp>
        <p:nvSpPr>
          <p:cNvPr id="10" name="9 Forma libre"/>
          <p:cNvSpPr>
            <a:spLocks/>
          </p:cNvSpPr>
          <p:nvPr/>
        </p:nvSpPr>
        <p:spPr bwMode="auto">
          <a:xfrm flipV="1">
            <a:off x="-43087" y="6284836"/>
            <a:ext cx="13461411" cy="1147469"/>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00751" tIns="50375" rIns="100751" bIns="50375" anchor="t" compatLnSpc="1"/>
          <a:lstStyle/>
          <a:p>
            <a:pPr marL="0" algn="l" rtl="0" eaLnBrk="1" latinLnBrk="0" hangingPunct="1"/>
            <a:endParaRPr kumimoji="0" lang="en-US" sz="1983">
              <a:solidFill>
                <a:schemeClr val="tx1"/>
              </a:solidFill>
              <a:latin typeface="+mn-lt"/>
              <a:ea typeface="+mn-ea"/>
              <a:cs typeface="+mn-cs"/>
            </a:endParaRPr>
          </a:p>
        </p:txBody>
      </p:sp>
      <p:sp>
        <p:nvSpPr>
          <p:cNvPr id="11" name="10 Forma libre"/>
          <p:cNvSpPr>
            <a:spLocks/>
          </p:cNvSpPr>
          <p:nvPr/>
        </p:nvSpPr>
        <p:spPr bwMode="auto">
          <a:xfrm flipV="1">
            <a:off x="6436849" y="6853328"/>
            <a:ext cx="6996576" cy="70317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00751" tIns="50375" rIns="100751" bIns="50375" anchor="t" compatLnSpc="1"/>
          <a:lstStyle/>
          <a:p>
            <a:pPr marL="0" algn="l" rtl="0" eaLnBrk="1" latinLnBrk="0" hangingPunct="1"/>
            <a:endParaRPr kumimoji="0" lang="en-US" sz="1983">
              <a:solidFill>
                <a:schemeClr val="tx1"/>
              </a:solidFill>
              <a:latin typeface="+mn-lt"/>
              <a:ea typeface="+mn-ea"/>
              <a:cs typeface="+mn-cs"/>
            </a:endParaRPr>
          </a:p>
        </p:txBody>
      </p:sp>
    </p:spTree>
    <p:extLst>
      <p:ext uri="{BB962C8B-B14F-4D97-AF65-F5344CB8AC3E}">
        <p14:creationId xmlns:p14="http://schemas.microsoft.com/office/powerpoint/2010/main" val="1209260080"/>
      </p:ext>
    </p:extLst>
  </p:cSld>
  <p:clrMapOvr>
    <a:masterClrMapping/>
  </p:clrMapOvr>
  <p:transition spd="med">
    <p:wipe dir="d"/>
  </p:transition>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28000">
              <a:srgbClr val="002060"/>
            </a:gs>
            <a:gs pos="76000">
              <a:schemeClr val="bg2">
                <a:shade val="15000"/>
                <a:satMod val="32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6 Forma libre"/>
          <p:cNvSpPr>
            <a:spLocks/>
          </p:cNvSpPr>
          <p:nvPr/>
        </p:nvSpPr>
        <p:spPr bwMode="auto">
          <a:xfrm>
            <a:off x="-13993" y="-7872"/>
            <a:ext cx="13461411" cy="1147469"/>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00751" tIns="50375" rIns="100751" bIns="50375" anchor="t" compatLnSpc="1"/>
          <a:lstStyle/>
          <a:p>
            <a:pPr marL="0" algn="l" rtl="0" eaLnBrk="1" latinLnBrk="0" hangingPunct="1"/>
            <a:endParaRPr kumimoji="0" lang="en-US" sz="1983">
              <a:solidFill>
                <a:schemeClr val="tx1"/>
              </a:solidFill>
              <a:latin typeface="+mn-lt"/>
              <a:ea typeface="+mn-ea"/>
              <a:cs typeface="+mn-cs"/>
            </a:endParaRPr>
          </a:p>
        </p:txBody>
      </p:sp>
      <p:sp>
        <p:nvSpPr>
          <p:cNvPr id="8" name="7 Forma libre"/>
          <p:cNvSpPr>
            <a:spLocks/>
          </p:cNvSpPr>
          <p:nvPr/>
        </p:nvSpPr>
        <p:spPr bwMode="auto">
          <a:xfrm>
            <a:off x="6436849" y="-7871"/>
            <a:ext cx="6996576" cy="70317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00751" tIns="50375" rIns="100751" bIns="50375" anchor="t" compatLnSpc="1"/>
          <a:lstStyle/>
          <a:p>
            <a:pPr marL="0" algn="l" rtl="0" eaLnBrk="1" latinLnBrk="0" hangingPunct="1"/>
            <a:endParaRPr kumimoji="0" lang="en-US" sz="1983">
              <a:solidFill>
                <a:schemeClr val="tx1"/>
              </a:solidFill>
              <a:latin typeface="+mn-lt"/>
              <a:ea typeface="+mn-ea"/>
              <a:cs typeface="+mn-cs"/>
            </a:endParaRPr>
          </a:p>
        </p:txBody>
      </p:sp>
      <p:sp>
        <p:nvSpPr>
          <p:cNvPr id="9" name="8 Marcador de título"/>
          <p:cNvSpPr>
            <a:spLocks noGrp="1"/>
          </p:cNvSpPr>
          <p:nvPr>
            <p:ph type="title"/>
          </p:nvPr>
        </p:nvSpPr>
        <p:spPr>
          <a:xfrm>
            <a:off x="671671" y="775801"/>
            <a:ext cx="12090083" cy="1259417"/>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29 Marcador de texto"/>
          <p:cNvSpPr>
            <a:spLocks noGrp="1"/>
          </p:cNvSpPr>
          <p:nvPr>
            <p:ph type="body" idx="1"/>
          </p:nvPr>
        </p:nvSpPr>
        <p:spPr>
          <a:xfrm>
            <a:off x="671671" y="2132612"/>
            <a:ext cx="12090083" cy="483616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9 Marcador de fecha"/>
          <p:cNvSpPr>
            <a:spLocks noGrp="1"/>
          </p:cNvSpPr>
          <p:nvPr>
            <p:ph type="dt" sz="half" idx="2"/>
          </p:nvPr>
        </p:nvSpPr>
        <p:spPr>
          <a:xfrm>
            <a:off x="671671" y="7003758"/>
            <a:ext cx="3134466" cy="402314"/>
          </a:xfrm>
          <a:prstGeom prst="rect">
            <a:avLst/>
          </a:prstGeom>
        </p:spPr>
        <p:txBody>
          <a:bodyPr vert="horz" lIns="0" tIns="0" rIns="0" bIns="0" anchor="b"/>
          <a:lstStyle>
            <a:lvl1pPr algn="l" eaLnBrk="1" latinLnBrk="0" hangingPunct="1">
              <a:defRPr kumimoji="0" sz="1322">
                <a:solidFill>
                  <a:schemeClr val="tx2">
                    <a:shade val="90000"/>
                  </a:schemeClr>
                </a:solidFill>
              </a:defRPr>
            </a:lvl1pPr>
          </a:lstStyle>
          <a:p>
            <a:fld id="{975F39D9-052D-4CFB-B8E0-EFFB57CC0D2F}" type="datetime12">
              <a:rPr lang="es-AR" smtClean="0"/>
              <a:t>7:15 a. m.</a:t>
            </a:fld>
            <a:endParaRPr lang="en-US"/>
          </a:p>
        </p:txBody>
      </p:sp>
      <p:sp>
        <p:nvSpPr>
          <p:cNvPr id="22" name="21 Marcador de pie de página"/>
          <p:cNvSpPr>
            <a:spLocks noGrp="1"/>
          </p:cNvSpPr>
          <p:nvPr>
            <p:ph type="ftr" sz="quarter" idx="3"/>
          </p:nvPr>
        </p:nvSpPr>
        <p:spPr>
          <a:xfrm>
            <a:off x="3918082" y="7003758"/>
            <a:ext cx="4925589" cy="402314"/>
          </a:xfrm>
          <a:prstGeom prst="rect">
            <a:avLst/>
          </a:prstGeom>
        </p:spPr>
        <p:txBody>
          <a:bodyPr vert="horz" lIns="0" tIns="0" rIns="0" bIns="0" anchor="b"/>
          <a:lstStyle>
            <a:lvl1pPr algn="l" eaLnBrk="1" latinLnBrk="0" hangingPunct="1">
              <a:defRPr kumimoji="0" sz="1322">
                <a:solidFill>
                  <a:schemeClr val="tx2">
                    <a:shade val="90000"/>
                  </a:schemeClr>
                </a:solidFill>
              </a:defRPr>
            </a:lvl1pPr>
          </a:lstStyle>
          <a:p>
            <a:r>
              <a:rPr lang="es-ES"/>
              <a:t>AyED I - Unidad 10 Programación Orientada a Objetos</a:t>
            </a:r>
            <a:endParaRPr lang="es-ES" dirty="0"/>
          </a:p>
        </p:txBody>
      </p:sp>
      <p:sp>
        <p:nvSpPr>
          <p:cNvPr id="18" name="17 Marcador de número de diapositiva"/>
          <p:cNvSpPr>
            <a:spLocks noGrp="1"/>
          </p:cNvSpPr>
          <p:nvPr>
            <p:ph type="sldNum" sz="quarter" idx="4"/>
          </p:nvPr>
        </p:nvSpPr>
        <p:spPr>
          <a:xfrm>
            <a:off x="11642302" y="7003758"/>
            <a:ext cx="1119452" cy="402314"/>
          </a:xfrm>
          <a:prstGeom prst="rect">
            <a:avLst/>
          </a:prstGeom>
        </p:spPr>
        <p:txBody>
          <a:bodyPr vert="horz" lIns="0" tIns="0" rIns="0" bIns="0" anchor="b"/>
          <a:lstStyle>
            <a:lvl1pPr algn="r" eaLnBrk="1" latinLnBrk="0" hangingPunct="1">
              <a:defRPr kumimoji="0" sz="1322">
                <a:solidFill>
                  <a:schemeClr val="tx2">
                    <a:shade val="90000"/>
                  </a:schemeClr>
                </a:solidFill>
              </a:defRPr>
            </a:lvl1pPr>
          </a:lstStyle>
          <a:p>
            <a:pPr marL="25398">
              <a:spcBef>
                <a:spcPts val="120"/>
              </a:spcBef>
            </a:pPr>
            <a:fld id="{81D60167-4931-47E6-BA6A-407CBD079E47}" type="slidenum">
              <a:rPr lang="es-AR" spc="10" smtClean="0"/>
              <a:pPr marL="25398">
                <a:spcBef>
                  <a:spcPts val="120"/>
                </a:spcBef>
              </a:pPr>
              <a:t>‹Nº›</a:t>
            </a:fld>
            <a:endParaRPr lang="es-AR" spc="10" dirty="0"/>
          </a:p>
        </p:txBody>
      </p:sp>
      <p:grpSp>
        <p:nvGrpSpPr>
          <p:cNvPr id="2" name="1 Grupo"/>
          <p:cNvGrpSpPr/>
          <p:nvPr/>
        </p:nvGrpSpPr>
        <p:grpSpPr>
          <a:xfrm>
            <a:off x="-27937" y="223023"/>
            <a:ext cx="13487118" cy="715349"/>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983"/>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983"/>
            </a:p>
          </p:txBody>
        </p:sp>
      </p:grpSp>
    </p:spTree>
    <p:extLst>
      <p:ext uri="{BB962C8B-B14F-4D97-AF65-F5344CB8AC3E}">
        <p14:creationId xmlns:p14="http://schemas.microsoft.com/office/powerpoint/2010/main" val="331077043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ransition spd="med">
    <p:wipe dir="d"/>
  </p:transition>
  <p:hf hdr="0"/>
  <p:txStyles>
    <p:titleStyle>
      <a:lvl1pPr algn="l" rtl="0" eaLnBrk="1" latinLnBrk="0" hangingPunct="1">
        <a:spcBef>
          <a:spcPct val="0"/>
        </a:spcBef>
        <a:buNone/>
        <a:defRPr kumimoji="0" sz="5509" b="0" kern="1200">
          <a:ln>
            <a:noFill/>
          </a:ln>
          <a:solidFill>
            <a:schemeClr val="tx2"/>
          </a:solidFill>
          <a:effectLst/>
          <a:latin typeface="+mj-lt"/>
          <a:ea typeface="+mj-ea"/>
          <a:cs typeface="+mj-cs"/>
        </a:defRPr>
      </a:lvl1pPr>
    </p:titleStyle>
    <p:bodyStyle>
      <a:lvl1pPr marL="302246" indent="-302246" algn="l" rtl="0" eaLnBrk="1" latinLnBrk="0" hangingPunct="1">
        <a:spcBef>
          <a:spcPct val="20000"/>
        </a:spcBef>
        <a:buClr>
          <a:schemeClr val="accent3"/>
        </a:buClr>
        <a:buSzPct val="95000"/>
        <a:buFont typeface="Wingdings 2"/>
        <a:buChar char=""/>
        <a:defRPr kumimoji="0" sz="2865" kern="1200">
          <a:solidFill>
            <a:schemeClr val="tx1"/>
          </a:solidFill>
          <a:latin typeface="+mn-lt"/>
          <a:ea typeface="+mn-ea"/>
          <a:cs typeface="+mn-cs"/>
        </a:defRPr>
      </a:lvl1pPr>
      <a:lvl2pPr marL="705240" indent="-272021" algn="l" rtl="0" eaLnBrk="1" latinLnBrk="0" hangingPunct="1">
        <a:spcBef>
          <a:spcPct val="20000"/>
        </a:spcBef>
        <a:buClr>
          <a:schemeClr val="accent1"/>
        </a:buClr>
        <a:buSzPct val="85000"/>
        <a:buFont typeface="Wingdings 2"/>
        <a:buChar char=""/>
        <a:defRPr kumimoji="0" sz="2644" kern="1200">
          <a:solidFill>
            <a:schemeClr val="tx1"/>
          </a:solidFill>
          <a:latin typeface="+mn-lt"/>
          <a:ea typeface="+mn-ea"/>
          <a:cs typeface="+mn-cs"/>
        </a:defRPr>
      </a:lvl2pPr>
      <a:lvl3pPr marL="1007486" indent="-272021" algn="l" rtl="0" eaLnBrk="1" latinLnBrk="0" hangingPunct="1">
        <a:spcBef>
          <a:spcPct val="20000"/>
        </a:spcBef>
        <a:buClr>
          <a:schemeClr val="accent2"/>
        </a:buClr>
        <a:buSzPct val="70000"/>
        <a:buFont typeface="Wingdings 2"/>
        <a:buChar char=""/>
        <a:defRPr kumimoji="0" sz="2314" kern="1200">
          <a:solidFill>
            <a:schemeClr val="tx1"/>
          </a:solidFill>
          <a:latin typeface="+mn-lt"/>
          <a:ea typeface="+mn-ea"/>
          <a:cs typeface="+mn-cs"/>
        </a:defRPr>
      </a:lvl3pPr>
      <a:lvl4pPr marL="1309732" indent="-231722" algn="l" rtl="0" eaLnBrk="1" latinLnBrk="0" hangingPunct="1">
        <a:spcBef>
          <a:spcPct val="20000"/>
        </a:spcBef>
        <a:buClr>
          <a:schemeClr val="accent3"/>
        </a:buClr>
        <a:buSzPct val="65000"/>
        <a:buFont typeface="Wingdings 2"/>
        <a:buChar char=""/>
        <a:defRPr kumimoji="0" sz="2204" kern="1200">
          <a:solidFill>
            <a:schemeClr val="tx1"/>
          </a:solidFill>
          <a:latin typeface="+mn-lt"/>
          <a:ea typeface="+mn-ea"/>
          <a:cs typeface="+mn-cs"/>
        </a:defRPr>
      </a:lvl4pPr>
      <a:lvl5pPr marL="1611977" indent="-231722" algn="l" rtl="0" eaLnBrk="1" latinLnBrk="0" hangingPunct="1">
        <a:spcBef>
          <a:spcPct val="20000"/>
        </a:spcBef>
        <a:buClr>
          <a:schemeClr val="accent4"/>
        </a:buClr>
        <a:buSzPct val="65000"/>
        <a:buFont typeface="Wingdings 2"/>
        <a:buChar char=""/>
        <a:defRPr kumimoji="0" sz="2204" kern="1200">
          <a:solidFill>
            <a:schemeClr val="tx1"/>
          </a:solidFill>
          <a:latin typeface="+mn-lt"/>
          <a:ea typeface="+mn-ea"/>
          <a:cs typeface="+mn-cs"/>
        </a:defRPr>
      </a:lvl5pPr>
      <a:lvl6pPr marL="1914223" indent="-231722" algn="l" rtl="0" eaLnBrk="1" latinLnBrk="0" hangingPunct="1">
        <a:spcBef>
          <a:spcPct val="20000"/>
        </a:spcBef>
        <a:buClr>
          <a:schemeClr val="accent5"/>
        </a:buClr>
        <a:buSzPct val="80000"/>
        <a:buFont typeface="Wingdings 2"/>
        <a:buChar char=""/>
        <a:defRPr kumimoji="0" sz="1983" kern="1200">
          <a:solidFill>
            <a:schemeClr val="tx1"/>
          </a:solidFill>
          <a:latin typeface="+mn-lt"/>
          <a:ea typeface="+mn-ea"/>
          <a:cs typeface="+mn-cs"/>
        </a:defRPr>
      </a:lvl6pPr>
      <a:lvl7pPr marL="2115720" indent="-201497" algn="l" rtl="0" eaLnBrk="1" latinLnBrk="0" hangingPunct="1">
        <a:spcBef>
          <a:spcPct val="20000"/>
        </a:spcBef>
        <a:buClr>
          <a:schemeClr val="accent6"/>
        </a:buClr>
        <a:buSzPct val="80000"/>
        <a:buFont typeface="Wingdings 2"/>
        <a:buChar char=""/>
        <a:defRPr kumimoji="0" sz="1763" kern="1200" baseline="0">
          <a:solidFill>
            <a:schemeClr val="tx1"/>
          </a:solidFill>
          <a:latin typeface="+mn-lt"/>
          <a:ea typeface="+mn-ea"/>
          <a:cs typeface="+mn-cs"/>
        </a:defRPr>
      </a:lvl7pPr>
      <a:lvl8pPr marL="2417966" indent="-201497" algn="l" rtl="0" eaLnBrk="1" latinLnBrk="0" hangingPunct="1">
        <a:spcBef>
          <a:spcPct val="20000"/>
        </a:spcBef>
        <a:buClr>
          <a:schemeClr val="tx2"/>
        </a:buClr>
        <a:buChar char="•"/>
        <a:defRPr kumimoji="0" sz="1763" kern="1200">
          <a:solidFill>
            <a:schemeClr val="tx1"/>
          </a:solidFill>
          <a:latin typeface="+mn-lt"/>
          <a:ea typeface="+mn-ea"/>
          <a:cs typeface="+mn-cs"/>
        </a:defRPr>
      </a:lvl8pPr>
      <a:lvl9pPr marL="2720212" indent="-201497" algn="l" rtl="0" eaLnBrk="1" latinLnBrk="0" hangingPunct="1">
        <a:spcBef>
          <a:spcPct val="20000"/>
        </a:spcBef>
        <a:buClr>
          <a:schemeClr val="tx2"/>
        </a:buClr>
        <a:buFontTx/>
        <a:buChar char="•"/>
        <a:defRPr kumimoji="0" sz="1543"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03743" algn="l" rtl="0" eaLnBrk="1" latinLnBrk="0" hangingPunct="1">
        <a:defRPr kumimoji="0" kern="1200">
          <a:solidFill>
            <a:schemeClr val="tx1"/>
          </a:solidFill>
          <a:latin typeface="+mn-lt"/>
          <a:ea typeface="+mn-ea"/>
          <a:cs typeface="+mn-cs"/>
        </a:defRPr>
      </a:lvl2pPr>
      <a:lvl3pPr marL="1007486" algn="l" rtl="0" eaLnBrk="1" latinLnBrk="0" hangingPunct="1">
        <a:defRPr kumimoji="0" kern="1200">
          <a:solidFill>
            <a:schemeClr val="tx1"/>
          </a:solidFill>
          <a:latin typeface="+mn-lt"/>
          <a:ea typeface="+mn-ea"/>
          <a:cs typeface="+mn-cs"/>
        </a:defRPr>
      </a:lvl3pPr>
      <a:lvl4pPr marL="1511229" algn="l" rtl="0" eaLnBrk="1" latinLnBrk="0" hangingPunct="1">
        <a:defRPr kumimoji="0" kern="1200">
          <a:solidFill>
            <a:schemeClr val="tx1"/>
          </a:solidFill>
          <a:latin typeface="+mn-lt"/>
          <a:ea typeface="+mn-ea"/>
          <a:cs typeface="+mn-cs"/>
        </a:defRPr>
      </a:lvl4pPr>
      <a:lvl5pPr marL="2014972" algn="l" rtl="0" eaLnBrk="1" latinLnBrk="0" hangingPunct="1">
        <a:defRPr kumimoji="0" kern="1200">
          <a:solidFill>
            <a:schemeClr val="tx1"/>
          </a:solidFill>
          <a:latin typeface="+mn-lt"/>
          <a:ea typeface="+mn-ea"/>
          <a:cs typeface="+mn-cs"/>
        </a:defRPr>
      </a:lvl5pPr>
      <a:lvl6pPr marL="2518715" algn="l" rtl="0" eaLnBrk="1" latinLnBrk="0" hangingPunct="1">
        <a:defRPr kumimoji="0" kern="1200">
          <a:solidFill>
            <a:schemeClr val="tx1"/>
          </a:solidFill>
          <a:latin typeface="+mn-lt"/>
          <a:ea typeface="+mn-ea"/>
          <a:cs typeface="+mn-cs"/>
        </a:defRPr>
      </a:lvl6pPr>
      <a:lvl7pPr marL="3022458" algn="l" rtl="0" eaLnBrk="1" latinLnBrk="0" hangingPunct="1">
        <a:defRPr kumimoji="0" kern="1200">
          <a:solidFill>
            <a:schemeClr val="tx1"/>
          </a:solidFill>
          <a:latin typeface="+mn-lt"/>
          <a:ea typeface="+mn-ea"/>
          <a:cs typeface="+mn-cs"/>
        </a:defRPr>
      </a:lvl7pPr>
      <a:lvl8pPr marL="3526201" algn="l" rtl="0" eaLnBrk="1" latinLnBrk="0" hangingPunct="1">
        <a:defRPr kumimoji="0" kern="1200">
          <a:solidFill>
            <a:schemeClr val="tx1"/>
          </a:solidFill>
          <a:latin typeface="+mn-lt"/>
          <a:ea typeface="+mn-ea"/>
          <a:cs typeface="+mn-cs"/>
        </a:defRPr>
      </a:lvl8pPr>
      <a:lvl9pPr marL="4029944"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p:nvPr/>
        </p:nvSpPr>
        <p:spPr>
          <a:xfrm>
            <a:off x="2345438" y="2711450"/>
            <a:ext cx="7010400" cy="2008242"/>
          </a:xfrm>
          <a:prstGeom prst="rect">
            <a:avLst/>
          </a:prstGeom>
        </p:spPr>
        <p:txBody>
          <a:bodyPr vert="horz" wrap="square" lIns="0" tIns="12700" rIns="0" bIns="0" rtlCol="0">
            <a:spAutoFit/>
          </a:bodyPr>
          <a:lstStyle/>
          <a:p>
            <a:pPr algn="ctr">
              <a:spcBef>
                <a:spcPts val="100"/>
              </a:spcBef>
            </a:pPr>
            <a:r>
              <a:rPr lang="es-ES" sz="2950" spc="5" dirty="0">
                <a:latin typeface="Tahoma"/>
                <a:cs typeface="Tahoma"/>
              </a:rPr>
              <a:t>Unidad 10</a:t>
            </a:r>
            <a:endParaRPr sz="2950" dirty="0">
              <a:latin typeface="Tahoma"/>
              <a:cs typeface="Tahoma"/>
            </a:endParaRPr>
          </a:p>
          <a:p>
            <a:pPr marL="12064" marR="5079" algn="ctr">
              <a:lnSpc>
                <a:spcPct val="100299"/>
              </a:lnSpc>
            </a:pPr>
            <a:r>
              <a:rPr sz="2950" spc="5" dirty="0">
                <a:latin typeface="Tahoma"/>
                <a:cs typeface="Tahoma"/>
              </a:rPr>
              <a:t>INTRODUCCIÓN </a:t>
            </a:r>
            <a:r>
              <a:rPr sz="2950" dirty="0">
                <a:latin typeface="Tahoma"/>
                <a:cs typeface="Tahoma"/>
              </a:rPr>
              <a:t>AL</a:t>
            </a:r>
            <a:r>
              <a:rPr sz="2950" spc="-90" dirty="0">
                <a:latin typeface="Tahoma"/>
                <a:cs typeface="Tahoma"/>
              </a:rPr>
              <a:t> </a:t>
            </a:r>
            <a:r>
              <a:rPr sz="2950" spc="5" dirty="0">
                <a:latin typeface="Tahoma"/>
                <a:cs typeface="Tahoma"/>
              </a:rPr>
              <a:t>PARADIGMA  ORIENTADO </a:t>
            </a:r>
            <a:r>
              <a:rPr sz="2950" dirty="0">
                <a:latin typeface="Tahoma"/>
                <a:cs typeface="Tahoma"/>
              </a:rPr>
              <a:t>A</a:t>
            </a:r>
            <a:r>
              <a:rPr sz="2950" spc="-10" dirty="0">
                <a:latin typeface="Tahoma"/>
                <a:cs typeface="Tahoma"/>
              </a:rPr>
              <a:t> </a:t>
            </a:r>
            <a:r>
              <a:rPr sz="2950" dirty="0">
                <a:latin typeface="Tahoma"/>
                <a:cs typeface="Tahoma"/>
              </a:rPr>
              <a:t>OBJETOS</a:t>
            </a:r>
          </a:p>
          <a:p>
            <a:pPr marR="24128" algn="ctr">
              <a:spcBef>
                <a:spcPts val="1440"/>
              </a:spcBef>
            </a:pPr>
            <a:r>
              <a:rPr sz="2950" dirty="0">
                <a:latin typeface="Tahoma"/>
                <a:cs typeface="Tahoma"/>
              </a:rPr>
              <a:t>POO</a:t>
            </a:r>
          </a:p>
        </p:txBody>
      </p:sp>
      <p:sp>
        <p:nvSpPr>
          <p:cNvPr id="9" name="object 9"/>
          <p:cNvSpPr txBox="1">
            <a:spLocks noGrp="1"/>
          </p:cNvSpPr>
          <p:nvPr>
            <p:ph type="title"/>
          </p:nvPr>
        </p:nvSpPr>
        <p:spPr>
          <a:xfrm>
            <a:off x="2921634" y="1378664"/>
            <a:ext cx="6447155" cy="466794"/>
          </a:xfrm>
          <a:prstGeom prst="rect">
            <a:avLst/>
          </a:prstGeom>
        </p:spPr>
        <p:txBody>
          <a:bodyPr vert="horz" wrap="square" lIns="0" tIns="12700" rIns="0" bIns="0" rtlCol="0">
            <a:spAutoFit/>
          </a:bodyPr>
          <a:lstStyle/>
          <a:p>
            <a:pPr marL="12699">
              <a:spcBef>
                <a:spcPts val="100"/>
              </a:spcBef>
            </a:pPr>
            <a:r>
              <a:rPr lang="es-ES" sz="2950" dirty="0"/>
              <a:t>Algoritmos y Estructuras de Datos I</a:t>
            </a:r>
            <a:endParaRPr sz="2950" dirty="0"/>
          </a:p>
        </p:txBody>
      </p:sp>
      <p:sp>
        <p:nvSpPr>
          <p:cNvPr id="10" name="Marcador de fecha 9"/>
          <p:cNvSpPr>
            <a:spLocks noGrp="1"/>
          </p:cNvSpPr>
          <p:nvPr>
            <p:ph type="dt" sz="half" idx="10"/>
          </p:nvPr>
        </p:nvSpPr>
        <p:spPr>
          <a:xfrm>
            <a:off x="0" y="7027863"/>
            <a:ext cx="3089275" cy="276225"/>
          </a:xfrm>
        </p:spPr>
        <p:txBody>
          <a:bodyPr/>
          <a:lstStyle/>
          <a:p>
            <a:fld id="{9F5FA8DC-72DD-465A-BBA7-2E8BB546771E}" type="datetime12">
              <a:rPr lang="es-AR" smtClean="0"/>
              <a:t>7:15 a. m.</a:t>
            </a:fld>
            <a:endParaRPr lang="en-US"/>
          </a:p>
        </p:txBody>
      </p:sp>
      <p:sp>
        <p:nvSpPr>
          <p:cNvPr id="11" name="Marcador de pie de página 10"/>
          <p:cNvSpPr>
            <a:spLocks noGrp="1"/>
          </p:cNvSpPr>
          <p:nvPr>
            <p:ph type="ftr" sz="quarter" idx="11"/>
          </p:nvPr>
        </p:nvSpPr>
        <p:spPr>
          <a:xfrm>
            <a:off x="3668712" y="6969125"/>
            <a:ext cx="6019800" cy="276225"/>
          </a:xfrm>
        </p:spPr>
        <p:txBody>
          <a:bodyPr/>
          <a:lstStyle/>
          <a:p>
            <a:r>
              <a:rPr lang="es-AR" dirty="0" err="1"/>
              <a:t>AyED</a:t>
            </a:r>
            <a:r>
              <a:rPr lang="es-AR" dirty="0"/>
              <a:t> I - Unidad 10 Programación Orientada a Objetos</a:t>
            </a:r>
          </a:p>
        </p:txBody>
      </p:sp>
      <p:sp>
        <p:nvSpPr>
          <p:cNvPr id="12" name="Marcador de número de diapositiva 11"/>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a:t>
            </a:fld>
            <a:endParaRPr lang="es-AR" spc="10" dirty="0"/>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789" y="2406650"/>
            <a:ext cx="2830490" cy="2830490"/>
          </a:xfrm>
          <a:prstGeom prst="rect">
            <a:avLst/>
          </a:prstGeom>
          <a:solidFill>
            <a:schemeClr val="tx2"/>
          </a:solidFill>
        </p:spPr>
      </p:pic>
    </p:spTree>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7724" y="106022"/>
            <a:ext cx="7937208" cy="515526"/>
          </a:xfrm>
        </p:spPr>
        <p:txBody>
          <a:bodyPr>
            <a:normAutofit fontScale="90000"/>
          </a:bodyPr>
          <a:lstStyle/>
          <a:p>
            <a:r>
              <a:rPr lang="es-ES" dirty="0"/>
              <a:t>3. Lenguajes POO - Alan </a:t>
            </a:r>
            <a:r>
              <a:rPr lang="es-ES" dirty="0" err="1"/>
              <a:t>Kay</a:t>
            </a:r>
            <a:r>
              <a:rPr lang="es-ES" dirty="0"/>
              <a:t>…</a:t>
            </a:r>
            <a:endParaRPr lang="es-AR" dirty="0"/>
          </a:p>
        </p:txBody>
      </p:sp>
      <p:sp>
        <p:nvSpPr>
          <p:cNvPr id="3" name="Marcador de texto 2"/>
          <p:cNvSpPr>
            <a:spLocks noGrp="1"/>
          </p:cNvSpPr>
          <p:nvPr>
            <p:ph idx="1"/>
          </p:nvPr>
        </p:nvSpPr>
        <p:spPr>
          <a:xfrm>
            <a:off x="434083" y="1118453"/>
            <a:ext cx="9864029" cy="830997"/>
          </a:xfrm>
        </p:spPr>
        <p:txBody>
          <a:bodyPr>
            <a:normAutofit/>
          </a:bodyPr>
          <a:lstStyle/>
          <a:p>
            <a:r>
              <a:rPr lang="es-ES" sz="1600" dirty="0">
                <a:latin typeface="Segoe UI" panose="020B0502040204020203" pitchFamily="34" charset="0"/>
                <a:cs typeface="Segoe UI" panose="020B0502040204020203" pitchFamily="34" charset="0"/>
              </a:rPr>
              <a:t>Alan </a:t>
            </a:r>
            <a:r>
              <a:rPr lang="es-ES" sz="1600" dirty="0" err="1">
                <a:latin typeface="Segoe UI" panose="020B0502040204020203" pitchFamily="34" charset="0"/>
                <a:cs typeface="Segoe UI" panose="020B0502040204020203" pitchFamily="34" charset="0"/>
              </a:rPr>
              <a:t>Kay</a:t>
            </a:r>
            <a:r>
              <a:rPr lang="es-ES" sz="1600" dirty="0">
                <a:latin typeface="Segoe UI" panose="020B0502040204020203" pitchFamily="34" charset="0"/>
                <a:cs typeface="Segoe UI" panose="020B0502040204020203" pitchFamily="34" charset="0"/>
              </a:rPr>
              <a:t> resumió las cinco características básicas de </a:t>
            </a:r>
            <a:r>
              <a:rPr lang="es-ES" sz="1600" dirty="0" err="1">
                <a:latin typeface="Segoe UI" panose="020B0502040204020203" pitchFamily="34" charset="0"/>
                <a:cs typeface="Segoe UI" panose="020B0502040204020203" pitchFamily="34" charset="0"/>
              </a:rPr>
              <a:t>Smalltalk</a:t>
            </a:r>
            <a:r>
              <a:rPr lang="es-ES" sz="1600" dirty="0">
                <a:latin typeface="Segoe UI" panose="020B0502040204020203" pitchFamily="34" charset="0"/>
                <a:cs typeface="Segoe UI" panose="020B0502040204020203" pitchFamily="34" charset="0"/>
              </a:rPr>
              <a:t>, el primer lenguaje orientado a objetos con éxito y uno de los lenguajes en los que está basado C++. Esas características representan una aproximación a la programación orientada a objetos:</a:t>
            </a:r>
            <a:endParaRPr lang="es-AR" sz="1600" dirty="0">
              <a:latin typeface="Segoe UI" panose="020B0502040204020203" pitchFamily="34" charset="0"/>
              <a:cs typeface="Segoe UI" panose="020B0502040204020203"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dirty="0"/>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10</a:t>
            </a:fld>
            <a:endParaRPr lang="es-AR" spc="10" dirty="0"/>
          </a:p>
        </p:txBody>
      </p:sp>
      <p:sp>
        <p:nvSpPr>
          <p:cNvPr id="7" name="Rectángulo 6"/>
          <p:cNvSpPr/>
          <p:nvPr/>
        </p:nvSpPr>
        <p:spPr>
          <a:xfrm>
            <a:off x="315912" y="2101850"/>
            <a:ext cx="12713716" cy="830997"/>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1. Todo es un objeto. Piense en un objeto como una variable elaborada; almacena datos, pero puede «hacer peticiones» a este objeto, solicitando que realice operaciones en sí mismo. En teoría, puede coger cualquier componente conceptual</a:t>
            </a:r>
          </a:p>
          <a:p>
            <a:r>
              <a:rPr lang="es-AR" sz="1600" dirty="0">
                <a:latin typeface="Segoe UI" panose="020B0502040204020203" pitchFamily="34" charset="0"/>
                <a:cs typeface="Segoe UI" panose="020B0502040204020203" pitchFamily="34" charset="0"/>
              </a:rPr>
              <a:t>del problema que está intentando resolver (perros, edificios, servicios, </a:t>
            </a:r>
            <a:r>
              <a:rPr lang="es-ES" sz="1600" dirty="0">
                <a:latin typeface="Segoe UI" panose="020B0502040204020203" pitchFamily="34" charset="0"/>
                <a:cs typeface="Segoe UI" panose="020B0502040204020203" pitchFamily="34" charset="0"/>
              </a:rPr>
              <a:t>etc.) y representarlos como un objeto en su programa.</a:t>
            </a:r>
            <a:endParaRPr lang="es-AR" sz="1600" dirty="0">
              <a:latin typeface="Segoe UI" panose="020B0502040204020203" pitchFamily="34" charset="0"/>
              <a:cs typeface="Segoe UI" panose="020B0502040204020203" pitchFamily="34" charset="0"/>
            </a:endParaRPr>
          </a:p>
        </p:txBody>
      </p:sp>
      <p:sp>
        <p:nvSpPr>
          <p:cNvPr id="8" name="Rectángulo 7"/>
          <p:cNvSpPr/>
          <p:nvPr/>
        </p:nvSpPr>
        <p:spPr>
          <a:xfrm>
            <a:off x="392112" y="3016250"/>
            <a:ext cx="12731116" cy="830997"/>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2. Un programa es un grupo de objetos enviando mensajes a otros para decirles qué hacer. Para hacer una petición a un objeto, «envía un mensaje» a ese objeto. Más concretamente, puede pensar en un mensaje como una petición de invocación a una función que pertenece a un objeto particular</a:t>
            </a:r>
            <a:endParaRPr lang="es-AR" sz="1600" dirty="0">
              <a:latin typeface="Segoe UI" panose="020B0502040204020203" pitchFamily="34" charset="0"/>
              <a:cs typeface="Segoe UI" panose="020B0502040204020203" pitchFamily="34" charset="0"/>
            </a:endParaRPr>
          </a:p>
        </p:txBody>
      </p:sp>
      <p:sp>
        <p:nvSpPr>
          <p:cNvPr id="9" name="Rectángulo 8"/>
          <p:cNvSpPr/>
          <p:nvPr/>
        </p:nvSpPr>
        <p:spPr>
          <a:xfrm>
            <a:off x="363599" y="3949786"/>
            <a:ext cx="13058713" cy="830997"/>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3. Cada objeto tiene su propia memoria constituida por otros objetos. Visto de otra manera, puede crear un nuevo tipo de objeto haciendo un paquete que contenga objetos existentes. Por consiguiente, puede hacer cosas complejas en un programa ocultando la complejidad de los objetos.</a:t>
            </a:r>
            <a:endParaRPr lang="es-AR" sz="1600" dirty="0">
              <a:latin typeface="Segoe UI" panose="020B0502040204020203" pitchFamily="34" charset="0"/>
              <a:cs typeface="Segoe UI" panose="020B0502040204020203" pitchFamily="34" charset="0"/>
            </a:endParaRPr>
          </a:p>
        </p:txBody>
      </p:sp>
      <p:sp>
        <p:nvSpPr>
          <p:cNvPr id="10" name="Rectángulo 9"/>
          <p:cNvSpPr/>
          <p:nvPr/>
        </p:nvSpPr>
        <p:spPr>
          <a:xfrm>
            <a:off x="392112" y="4845050"/>
            <a:ext cx="12758104" cy="584775"/>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4. Cada objeto tiene un tipo. Usando el argot, cada objeto es una instancia de una  clase, en el que «clase» es sinónimo de «tipo». La característica más importante que lo distingue de una clase es «¿Qué mensajes puede enviarle?»</a:t>
            </a:r>
            <a:endParaRPr lang="es-AR" sz="1600" dirty="0">
              <a:latin typeface="Segoe UI" panose="020B0502040204020203" pitchFamily="34" charset="0"/>
              <a:cs typeface="Segoe UI" panose="020B0502040204020203" pitchFamily="34" charset="0"/>
            </a:endParaRPr>
          </a:p>
        </p:txBody>
      </p:sp>
      <p:sp>
        <p:nvSpPr>
          <p:cNvPr id="11" name="Rectángulo 10"/>
          <p:cNvSpPr/>
          <p:nvPr/>
        </p:nvSpPr>
        <p:spPr>
          <a:xfrm>
            <a:off x="434083" y="5672832"/>
            <a:ext cx="12759629" cy="1077218"/>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5. Todos los objetos de un tipo particular pueden recibir los mismos mensajes. En realidad es una frase con doble sentido, como verá más tarde. Como un objeto de tipo círculo es también un objeto de tipo figura, está garantizado que un círculo aceptará los mensajes de figura. Esto significa que puede escribir código que habla con objetos figura y automáticamente funcionará con cualquier otro objeto que coincida con la descripción de figura. Esta </a:t>
            </a:r>
            <a:r>
              <a:rPr lang="es-ES" sz="1600" dirty="0" err="1">
                <a:latin typeface="Segoe UI" panose="020B0502040204020203" pitchFamily="34" charset="0"/>
                <a:cs typeface="Segoe UI" panose="020B0502040204020203" pitchFamily="34" charset="0"/>
              </a:rPr>
              <a:t>sustituibilidad</a:t>
            </a:r>
            <a:r>
              <a:rPr lang="es-ES" sz="1600" dirty="0">
                <a:latin typeface="Segoe UI" panose="020B0502040204020203" pitchFamily="34" charset="0"/>
                <a:cs typeface="Segoe UI" panose="020B0502040204020203" pitchFamily="34" charset="0"/>
              </a:rPr>
              <a:t> es uno de los conceptos más poderosos en la POO.</a:t>
            </a:r>
            <a:endParaRPr lang="es-AR" sz="1600" dirty="0">
              <a:latin typeface="Segoe UI" panose="020B0502040204020203" pitchFamily="34" charset="0"/>
              <a:cs typeface="Segoe UI" panose="020B0502040204020203" pitchFamily="34" charset="0"/>
            </a:endParaRPr>
          </a:p>
        </p:txBody>
      </p:sp>
      <p:pic>
        <p:nvPicPr>
          <p:cNvPr id="3076" name="Picture 4" descr="Alan Kay, early visionary of computer science, speaks at ATLAS | ATLAS  Institute | University of Colorado Boul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537" y="179003"/>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99747"/>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3132" y="44450"/>
            <a:ext cx="10031780" cy="716534"/>
          </a:xfrm>
        </p:spPr>
        <p:txBody>
          <a:bodyPr>
            <a:normAutofit/>
          </a:bodyPr>
          <a:lstStyle/>
          <a:p>
            <a:r>
              <a:rPr lang="es-ES" dirty="0"/>
              <a:t>4. Interfaz - Cada objeto tiene una interfaz</a:t>
            </a:r>
            <a:endParaRPr lang="es-AR" dirty="0"/>
          </a:p>
        </p:txBody>
      </p:sp>
      <p:sp>
        <p:nvSpPr>
          <p:cNvPr id="3" name="Marcador de texto 2"/>
          <p:cNvSpPr>
            <a:spLocks noGrp="1"/>
          </p:cNvSpPr>
          <p:nvPr>
            <p:ph idx="1"/>
          </p:nvPr>
        </p:nvSpPr>
        <p:spPr>
          <a:xfrm>
            <a:off x="443071" y="1731804"/>
            <a:ext cx="12445841" cy="5170646"/>
          </a:xfrm>
        </p:spPr>
        <p:txBody>
          <a:bodyPr>
            <a:normAutofit fontScale="85000" lnSpcReduction="20000"/>
          </a:bodyPr>
          <a:lstStyle/>
          <a:p>
            <a:r>
              <a:rPr lang="es-ES" i="0" dirty="0">
                <a:effectLst/>
                <a:latin typeface="Segoe UI" panose="020B0502040204020203" pitchFamily="34" charset="0"/>
                <a:cs typeface="Segoe UI" panose="020B0502040204020203" pitchFamily="34" charset="0"/>
              </a:rPr>
              <a:t>Aristóteles fue probablemente el primero en hacer un estudio minucioso del concepto de tipo; él habló de «la clase de peces y la clase de pájaros». La idea de que  todos los objetos, aún siendo únicos, también son parte de una clase de objetos que tienen características y comportamientos comunes se utilizó directamente en el primer lenguaje orientado a objetos, Simula-67, con su palabra reservada </a:t>
            </a:r>
            <a:r>
              <a:rPr lang="es-ES" i="0" dirty="0" err="1">
                <a:effectLst/>
                <a:latin typeface="Segoe UI" panose="020B0502040204020203" pitchFamily="34" charset="0"/>
                <a:cs typeface="Segoe UI" panose="020B0502040204020203" pitchFamily="34" charset="0"/>
              </a:rPr>
              <a:t>class</a:t>
            </a:r>
            <a:r>
              <a:rPr lang="es-ES" i="0" dirty="0">
                <a:effectLst/>
                <a:latin typeface="Segoe UI" panose="020B0502040204020203" pitchFamily="34" charset="0"/>
                <a:cs typeface="Segoe UI" panose="020B0502040204020203" pitchFamily="34" charset="0"/>
              </a:rPr>
              <a:t> que</a:t>
            </a:r>
          </a:p>
          <a:p>
            <a:r>
              <a:rPr lang="es-ES" i="0" dirty="0">
                <a:effectLst/>
                <a:latin typeface="Segoe UI" panose="020B0502040204020203" pitchFamily="34" charset="0"/>
                <a:cs typeface="Segoe UI" panose="020B0502040204020203" pitchFamily="34" charset="0"/>
              </a:rPr>
              <a:t>introduce un nuevo tipo en un programa.</a:t>
            </a:r>
          </a:p>
          <a:p>
            <a:r>
              <a:rPr lang="es-AR" i="0" dirty="0">
                <a:effectLst/>
                <a:latin typeface="Segoe UI" panose="020B0502040204020203" pitchFamily="34" charset="0"/>
                <a:cs typeface="Segoe UI" panose="020B0502040204020203" pitchFamily="34" charset="0"/>
              </a:rPr>
              <a:t>Los objetos idénticos, exceptuando </a:t>
            </a:r>
            <a:r>
              <a:rPr lang="es-ES" i="0" dirty="0">
                <a:effectLst/>
                <a:latin typeface="Segoe UI" panose="020B0502040204020203" pitchFamily="34" charset="0"/>
                <a:cs typeface="Segoe UI" panose="020B0502040204020203" pitchFamily="34" charset="0"/>
              </a:rPr>
              <a:t>su estado durante la ejecución del programa, se agrupan en «clases de objetos» y de ahí viene la palabra reservada </a:t>
            </a:r>
            <a:r>
              <a:rPr lang="es-ES" i="0" dirty="0" err="1">
                <a:effectLst/>
                <a:latin typeface="Segoe UI" panose="020B0502040204020203" pitchFamily="34" charset="0"/>
                <a:cs typeface="Segoe UI" panose="020B0502040204020203" pitchFamily="34" charset="0"/>
              </a:rPr>
              <a:t>class</a:t>
            </a:r>
            <a:r>
              <a:rPr lang="es-ES" i="0" dirty="0">
                <a:effectLst/>
                <a:latin typeface="Segoe UI" panose="020B0502040204020203" pitchFamily="34" charset="0"/>
                <a:cs typeface="Segoe UI" panose="020B0502040204020203" pitchFamily="34" charset="0"/>
              </a:rPr>
              <a:t>. Crear tipos de datos abstractos (clases) es un concepto fundamental en la programación orientada a objetos. Los tipos de datos abstractos trabajan casi exactamente como tipos predefinidos: puede crear variables de un tipo (llamadas objetos o instancias en el argot de la programación orientada a objetos) y manipular estas variables (llamado envío de mensajes o peticiones; envía un mensaje y el objeto decide qué hacer con él). Los miembros (elementos) de cada clase tienen algo en común: cada cuenta tiene un balance, cada cajero puede aceptar un depósito, etc. Al mismo tiempo, cada miembro tiene su propio estado, cada cuenta tiene un balance diferente, cada cajero tiene un nombre. De este modo, cada cajero, cliente, cuenta, transacción, etc., se puede representar con una única entidad en el programa de computador. Esta entidad es un objeto, y cada objeto pertenece a una clase particular que define sus características y comportamientos</a:t>
            </a:r>
            <a:endParaRPr lang="es-AR" i="0" dirty="0">
              <a:effectLst/>
              <a:latin typeface="Segoe UI" panose="020B0502040204020203" pitchFamily="34" charset="0"/>
              <a:cs typeface="Segoe UI" panose="020B0502040204020203"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11</a:t>
            </a:fld>
            <a:endParaRPr lang="es-AR" spc="10" dirty="0"/>
          </a:p>
        </p:txBody>
      </p:sp>
      <p:pic>
        <p:nvPicPr>
          <p:cNvPr id="7" name="Imagen 6"/>
          <p:cNvPicPr>
            <a:picLocks noChangeAspect="1"/>
          </p:cNvPicPr>
          <p:nvPr/>
        </p:nvPicPr>
        <p:blipFill>
          <a:blip r:embed="rId2"/>
          <a:stretch>
            <a:fillRect/>
          </a:stretch>
        </p:blipFill>
        <p:spPr>
          <a:xfrm>
            <a:off x="11057278" y="-3676"/>
            <a:ext cx="1601196" cy="1601196"/>
          </a:xfrm>
          <a:prstGeom prst="rect">
            <a:avLst/>
          </a:prstGeom>
        </p:spPr>
      </p:pic>
    </p:spTree>
    <p:extLst>
      <p:ext uri="{BB962C8B-B14F-4D97-AF65-F5344CB8AC3E}">
        <p14:creationId xmlns:p14="http://schemas.microsoft.com/office/powerpoint/2010/main" val="522008705"/>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lstStyle/>
          <a:p>
            <a:r>
              <a:rPr lang="es-ES" dirty="0"/>
              <a:t>Cada objeto tiene una interfaz</a:t>
            </a:r>
            <a:endParaRPr lang="es-AR" dirty="0"/>
          </a:p>
        </p:txBody>
      </p:sp>
      <p:sp>
        <p:nvSpPr>
          <p:cNvPr id="3" name="Marcador de texto 2"/>
          <p:cNvSpPr>
            <a:spLocks noGrp="1"/>
          </p:cNvSpPr>
          <p:nvPr>
            <p:ph idx="1"/>
          </p:nvPr>
        </p:nvSpPr>
        <p:spPr>
          <a:xfrm>
            <a:off x="671671" y="1111250"/>
            <a:ext cx="11370549" cy="2008883"/>
          </a:xfrm>
        </p:spPr>
        <p:txBody>
          <a:bodyPr>
            <a:normAutofit fontScale="92500" lnSpcReduction="20000"/>
          </a:bodyPr>
          <a:lstStyle/>
          <a:p>
            <a:r>
              <a:rPr lang="es-ES" dirty="0"/>
              <a:t>El enfoque orientado a objetos no está limitado a la construcción de simulaciones.</a:t>
            </a:r>
          </a:p>
          <a:p>
            <a:r>
              <a:rPr lang="es-ES" dirty="0"/>
              <a:t>Una vez establecida una clase, puede hacer tantos objetos de esta clase como quiera, y manipularlos como si fueran elementos que existen en el problema que está intentando resolver. De hecho, uno de los desafíos de la programación orientada a objetos es crear una correspondencia unívoca entre los elementos en el espacio del problema y objetos en el espacio de la solución.</a:t>
            </a:r>
          </a:p>
          <a:p>
            <a:endParaRPr lang="es-ES" dirty="0"/>
          </a:p>
          <a:p>
            <a:endParaRPr lang="es-ES" dirty="0"/>
          </a:p>
          <a:p>
            <a:endParaRPr lang="es-ES" dirty="0"/>
          </a:p>
          <a:p>
            <a:endParaRPr lang="es-AR"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12</a:t>
            </a:fld>
            <a:endParaRPr lang="es-AR" spc="10" dirty="0"/>
          </a:p>
        </p:txBody>
      </p:sp>
      <p:sp>
        <p:nvSpPr>
          <p:cNvPr id="8" name="Rectángulo 7"/>
          <p:cNvSpPr/>
          <p:nvPr/>
        </p:nvSpPr>
        <p:spPr>
          <a:xfrm>
            <a:off x="468312" y="3318071"/>
            <a:ext cx="6312916" cy="2585323"/>
          </a:xfrm>
          <a:prstGeom prst="rect">
            <a:avLst/>
          </a:prstGeom>
        </p:spPr>
        <p:txBody>
          <a:bodyPr wrap="square">
            <a:spAutoFit/>
          </a:bodyPr>
          <a:lstStyle/>
          <a:p>
            <a:r>
              <a:rPr lang="es-ES" dirty="0">
                <a:latin typeface="URWPalladioL-Roma"/>
              </a:rPr>
              <a:t>Pero, ¿cómo se consigue que un objeto haga algo útil por usted? Debe haber una forma de hacer una petición al objeto para que haga algo, como completar una transacción, dibujar algo en la pantalla o activar un interruptor. Y cada objeto puede satisfacer sólo ciertas peticiones. Las peticiones que puede hacer un objeto están definidas por su </a:t>
            </a:r>
            <a:r>
              <a:rPr lang="es-ES" dirty="0" err="1">
                <a:latin typeface="URWPalladioL-Ital"/>
              </a:rPr>
              <a:t>intefaz</a:t>
            </a:r>
            <a:r>
              <a:rPr lang="es-ES" dirty="0">
                <a:latin typeface="URWPalladioL-Roma"/>
              </a:rPr>
              <a:t>, y es el tipo lo que determina la interfaz. Un ejemplo simple puede ser una representación de una bombilla:</a:t>
            </a:r>
            <a:endParaRPr lang="es-AR" dirty="0"/>
          </a:p>
        </p:txBody>
      </p:sp>
      <p:sp>
        <p:nvSpPr>
          <p:cNvPr id="11" name="Rectángulo 10"/>
          <p:cNvSpPr/>
          <p:nvPr/>
        </p:nvSpPr>
        <p:spPr>
          <a:xfrm>
            <a:off x="6173787" y="5931808"/>
            <a:ext cx="6715125" cy="646331"/>
          </a:xfrm>
          <a:prstGeom prst="rect">
            <a:avLst/>
          </a:prstGeom>
          <a:solidFill>
            <a:schemeClr val="accent1">
              <a:lumMod val="40000"/>
              <a:lumOff val="60000"/>
            </a:schemeClr>
          </a:solidFill>
        </p:spPr>
        <p:txBody>
          <a:bodyPr>
            <a:spAutoFit/>
          </a:bodyPr>
          <a:lstStyle/>
          <a:p>
            <a:r>
              <a:rPr lang="es-AR" dirty="0">
                <a:solidFill>
                  <a:srgbClr val="000066"/>
                </a:solidFill>
                <a:latin typeface="Courier New" panose="02070309020205020404" pitchFamily="49" charset="0"/>
              </a:rPr>
              <a:t>Luz luz1</a:t>
            </a:r>
            <a:r>
              <a:rPr lang="es-AR" dirty="0">
                <a:solidFill>
                  <a:srgbClr val="008080"/>
                </a:solidFill>
                <a:latin typeface="Courier New" panose="02070309020205020404" pitchFamily="49" charset="0"/>
              </a:rPr>
              <a:t>;</a:t>
            </a:r>
            <a:br>
              <a:rPr lang="es-AR" dirty="0"/>
            </a:br>
            <a:r>
              <a:rPr lang="es-AR" dirty="0">
                <a:solidFill>
                  <a:srgbClr val="000066"/>
                </a:solidFill>
                <a:latin typeface="Courier New" panose="02070309020205020404" pitchFamily="49" charset="0"/>
              </a:rPr>
              <a:t>luz1.</a:t>
            </a:r>
            <a:r>
              <a:rPr lang="es-AR" dirty="0">
                <a:solidFill>
                  <a:srgbClr val="007788"/>
                </a:solidFill>
                <a:latin typeface="Courier New" panose="02070309020205020404" pitchFamily="49" charset="0"/>
              </a:rPr>
              <a:t>encender</a:t>
            </a:r>
            <a:r>
              <a:rPr lang="es-AR" dirty="0">
                <a:solidFill>
                  <a:srgbClr val="008000"/>
                </a:solidFill>
                <a:latin typeface="Courier New" panose="02070309020205020404" pitchFamily="49" charset="0"/>
              </a:rPr>
              <a:t>()</a:t>
            </a:r>
            <a:r>
              <a:rPr lang="es-AR" dirty="0">
                <a:solidFill>
                  <a:srgbClr val="008080"/>
                </a:solidFill>
                <a:latin typeface="Courier New" panose="02070309020205020404" pitchFamily="49" charset="0"/>
              </a:rPr>
              <a:t>;</a:t>
            </a:r>
            <a:endParaRPr lang="es-AR" dirty="0"/>
          </a:p>
        </p:txBody>
      </p:sp>
      <p:pic>
        <p:nvPicPr>
          <p:cNvPr id="13" name="Imagen 12"/>
          <p:cNvPicPr>
            <a:picLocks noChangeAspect="1"/>
          </p:cNvPicPr>
          <p:nvPr/>
        </p:nvPicPr>
        <p:blipFill>
          <a:blip r:embed="rId2"/>
          <a:stretch>
            <a:fillRect/>
          </a:stretch>
        </p:blipFill>
        <p:spPr>
          <a:xfrm>
            <a:off x="9220613" y="3299530"/>
            <a:ext cx="3477966" cy="2452881"/>
          </a:xfrm>
          <a:prstGeom prst="rect">
            <a:avLst/>
          </a:prstGeom>
        </p:spPr>
      </p:pic>
      <p:sp>
        <p:nvSpPr>
          <p:cNvPr id="14" name="CuadroTexto 13"/>
          <p:cNvSpPr txBox="1"/>
          <p:nvPr/>
        </p:nvSpPr>
        <p:spPr>
          <a:xfrm>
            <a:off x="7151529" y="3689870"/>
            <a:ext cx="2069084" cy="11695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r">
              <a:spcAft>
                <a:spcPts val="600"/>
              </a:spcAft>
            </a:pPr>
            <a:r>
              <a:rPr lang="es-ES" sz="2000" dirty="0">
                <a:effectLst>
                  <a:outerShdw blurRad="38100" dist="38100" dir="2700000" algn="tl">
                    <a:srgbClr val="000000">
                      <a:alpha val="43137"/>
                    </a:srgbClr>
                  </a:outerShdw>
                </a:effectLst>
                <a:latin typeface="Cambria" pitchFamily="18" charset="0"/>
              </a:rPr>
              <a:t>Nombre Tipo</a:t>
            </a:r>
          </a:p>
          <a:p>
            <a:pPr algn="r">
              <a:spcAft>
                <a:spcPts val="600"/>
              </a:spcAft>
            </a:pPr>
            <a:endParaRPr lang="es-ES" sz="2000" dirty="0">
              <a:effectLst>
                <a:outerShdw blurRad="38100" dist="38100" dir="2700000" algn="tl">
                  <a:srgbClr val="000000">
                    <a:alpha val="43137"/>
                  </a:srgbClr>
                </a:outerShdw>
              </a:effectLst>
              <a:latin typeface="Cambria" pitchFamily="18" charset="0"/>
            </a:endParaRPr>
          </a:p>
          <a:p>
            <a:pPr algn="r">
              <a:spcAft>
                <a:spcPts val="600"/>
              </a:spcAft>
            </a:pPr>
            <a:r>
              <a:rPr lang="es-ES" sz="2000" dirty="0">
                <a:effectLst>
                  <a:outerShdw blurRad="38100" dist="38100" dir="2700000" algn="tl">
                    <a:srgbClr val="000000">
                      <a:alpha val="43137"/>
                    </a:srgbClr>
                  </a:outerShdw>
                </a:effectLst>
                <a:latin typeface="Cambria" pitchFamily="18" charset="0"/>
              </a:rPr>
              <a:t>Interfaz</a:t>
            </a:r>
            <a:endParaRPr lang="es-AR" sz="2000" dirty="0">
              <a:effectLst>
                <a:outerShdw blurRad="38100" dist="38100" dir="2700000" algn="tl">
                  <a:srgbClr val="000000">
                    <a:alpha val="43137"/>
                  </a:srgbClr>
                </a:outerShdw>
              </a:effectLst>
              <a:latin typeface="Cambria" pitchFamily="18" charset="0"/>
            </a:endParaRPr>
          </a:p>
        </p:txBody>
      </p:sp>
    </p:spTree>
    <p:extLst>
      <p:ext uri="{BB962C8B-B14F-4D97-AF65-F5344CB8AC3E}">
        <p14:creationId xmlns:p14="http://schemas.microsoft.com/office/powerpoint/2010/main" val="3544473725"/>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Interfaz…</a:t>
            </a:r>
            <a:endParaRPr lang="es-AR" dirty="0"/>
          </a:p>
        </p:txBody>
      </p:sp>
      <p:sp>
        <p:nvSpPr>
          <p:cNvPr id="3" name="Marcador de texto 2"/>
          <p:cNvSpPr>
            <a:spLocks noGrp="1"/>
          </p:cNvSpPr>
          <p:nvPr>
            <p:ph idx="1"/>
          </p:nvPr>
        </p:nvSpPr>
        <p:spPr>
          <a:xfrm>
            <a:off x="544512" y="1201857"/>
            <a:ext cx="11370549" cy="1661993"/>
          </a:xfrm>
        </p:spPr>
        <p:txBody>
          <a:bodyPr>
            <a:normAutofit lnSpcReduction="10000"/>
          </a:bodyPr>
          <a:lstStyle/>
          <a:p>
            <a:r>
              <a:rPr lang="es-ES" sz="1800" dirty="0"/>
              <a:t>La interfaz establece qué peticiones se pueden hacer a un objeto particular. Sin embargo, se debe codificar en algún sitio para satisfacer esta petición. Ésta, junto con los datos ocultos, constituyen la implementación. Desde el punto de vista de la programación procedural, no es complicado. Un tipo tiene una función asociada para cada posible petición, y cuando se hace una petición particular a un objeto, se llama a esa función. Este proceso normalmente se resume diciendo que ha «enviado un mensaje » (ha hecho una petición) a un objeto, y el objeto sabe qué hacer con este mensaje </a:t>
            </a:r>
            <a:r>
              <a:rPr lang="es-AR" sz="1800" dirty="0"/>
              <a:t>(ejecuta código).</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13</a:t>
            </a:fld>
            <a:endParaRPr lang="es-AR" spc="10" dirty="0"/>
          </a:p>
        </p:txBody>
      </p:sp>
      <p:sp>
        <p:nvSpPr>
          <p:cNvPr id="7" name="Rectángulo 6"/>
          <p:cNvSpPr/>
          <p:nvPr/>
        </p:nvSpPr>
        <p:spPr>
          <a:xfrm>
            <a:off x="544512" y="3097927"/>
            <a:ext cx="6715125" cy="2585323"/>
          </a:xfrm>
          <a:prstGeom prst="rect">
            <a:avLst/>
          </a:prstGeom>
        </p:spPr>
        <p:txBody>
          <a:bodyPr>
            <a:spAutoFit/>
          </a:bodyPr>
          <a:lstStyle/>
          <a:p>
            <a:r>
              <a:rPr lang="es-ES" dirty="0">
                <a:latin typeface="URWPalladioL-Roma"/>
              </a:rPr>
              <a:t>Aquí, el nombre del tipo/clase es </a:t>
            </a:r>
            <a:r>
              <a:rPr lang="es-ES" dirty="0">
                <a:latin typeface="NimbusMonL-Regu"/>
              </a:rPr>
              <a:t>Luz</a:t>
            </a:r>
            <a:r>
              <a:rPr lang="es-ES" dirty="0">
                <a:latin typeface="URWPalladioL-Roma"/>
              </a:rPr>
              <a:t>, el nombre de este objeto particular de </a:t>
            </a:r>
            <a:r>
              <a:rPr lang="es-ES" dirty="0">
                <a:latin typeface="NimbusMonL-Regu"/>
              </a:rPr>
              <a:t>Luz </a:t>
            </a:r>
            <a:r>
              <a:rPr lang="es-ES" dirty="0">
                <a:latin typeface="URWPalladioL-Roma"/>
              </a:rPr>
              <a:t>es </a:t>
            </a:r>
            <a:r>
              <a:rPr lang="es-ES" dirty="0">
                <a:latin typeface="NimbusMonL-Regu"/>
              </a:rPr>
              <a:t>luz1</a:t>
            </a:r>
            <a:r>
              <a:rPr lang="es-ES" dirty="0">
                <a:latin typeface="URWPalladioL-Roma"/>
              </a:rPr>
              <a:t>, y las peticiones que se le pueden hacer a un objeto </a:t>
            </a:r>
            <a:r>
              <a:rPr lang="es-ES" dirty="0">
                <a:latin typeface="NimbusMonL-Regu"/>
              </a:rPr>
              <a:t>Luz </a:t>
            </a:r>
            <a:r>
              <a:rPr lang="es-ES" dirty="0">
                <a:latin typeface="URWPalladioL-Roma"/>
              </a:rPr>
              <a:t>son encender, apagar, intensificar o atenuar. Puede crear un objeto </a:t>
            </a:r>
            <a:r>
              <a:rPr lang="es-ES" dirty="0">
                <a:latin typeface="NimbusMonL-Regu"/>
              </a:rPr>
              <a:t>Luz </a:t>
            </a:r>
            <a:r>
              <a:rPr lang="es-ES" dirty="0">
                <a:latin typeface="URWPalladioL-Roma"/>
              </a:rPr>
              <a:t>declarando un nombre (</a:t>
            </a:r>
            <a:r>
              <a:rPr lang="es-ES" dirty="0">
                <a:latin typeface="NimbusMonL-Regu"/>
              </a:rPr>
              <a:t>luz1</a:t>
            </a:r>
            <a:r>
              <a:rPr lang="es-ES" dirty="0">
                <a:latin typeface="URWPalladioL-Roma"/>
              </a:rPr>
              <a:t>) para ese objeto. Para enviar un mensaje al objeto, escriba el nombre del objeto y conéctelo al mensaje de petición con un punto. Desde el punto de vista del usuario de una clase predefinida, eso es prácticamente todo lo que necesita para programar </a:t>
            </a:r>
            <a:r>
              <a:rPr lang="es-AR" dirty="0">
                <a:latin typeface="URWPalladioL-Roma"/>
              </a:rPr>
              <a:t>con objetos.</a:t>
            </a:r>
            <a:endParaRPr lang="es-AR" dirty="0"/>
          </a:p>
        </p:txBody>
      </p:sp>
      <p:sp>
        <p:nvSpPr>
          <p:cNvPr id="9" name="Rectángulo 8"/>
          <p:cNvSpPr/>
          <p:nvPr/>
        </p:nvSpPr>
        <p:spPr>
          <a:xfrm>
            <a:off x="6341715" y="5931808"/>
            <a:ext cx="6715125" cy="646331"/>
          </a:xfrm>
          <a:prstGeom prst="rect">
            <a:avLst/>
          </a:prstGeom>
          <a:solidFill>
            <a:schemeClr val="accent1">
              <a:lumMod val="40000"/>
              <a:lumOff val="60000"/>
            </a:schemeClr>
          </a:solidFill>
        </p:spPr>
        <p:txBody>
          <a:bodyPr>
            <a:spAutoFit/>
          </a:bodyPr>
          <a:lstStyle/>
          <a:p>
            <a:r>
              <a:rPr lang="es-AR" dirty="0">
                <a:solidFill>
                  <a:srgbClr val="000066"/>
                </a:solidFill>
                <a:latin typeface="Courier New" panose="02070309020205020404" pitchFamily="49" charset="0"/>
              </a:rPr>
              <a:t>Luz luz1</a:t>
            </a:r>
            <a:r>
              <a:rPr lang="es-AR" dirty="0">
                <a:solidFill>
                  <a:srgbClr val="008080"/>
                </a:solidFill>
                <a:latin typeface="Courier New" panose="02070309020205020404" pitchFamily="49" charset="0"/>
              </a:rPr>
              <a:t>;</a:t>
            </a:r>
            <a:br>
              <a:rPr lang="es-AR" dirty="0"/>
            </a:br>
            <a:r>
              <a:rPr lang="es-AR" dirty="0">
                <a:solidFill>
                  <a:srgbClr val="000066"/>
                </a:solidFill>
                <a:latin typeface="Courier New" panose="02070309020205020404" pitchFamily="49" charset="0"/>
              </a:rPr>
              <a:t>luz1.</a:t>
            </a:r>
            <a:r>
              <a:rPr lang="es-AR" dirty="0">
                <a:solidFill>
                  <a:srgbClr val="007788"/>
                </a:solidFill>
                <a:latin typeface="Courier New" panose="02070309020205020404" pitchFamily="49" charset="0"/>
              </a:rPr>
              <a:t>encender</a:t>
            </a:r>
            <a:r>
              <a:rPr lang="es-AR" dirty="0">
                <a:solidFill>
                  <a:srgbClr val="008000"/>
                </a:solidFill>
                <a:latin typeface="Courier New" panose="02070309020205020404" pitchFamily="49" charset="0"/>
              </a:rPr>
              <a:t>()</a:t>
            </a:r>
            <a:r>
              <a:rPr lang="es-AR" dirty="0">
                <a:solidFill>
                  <a:srgbClr val="008080"/>
                </a:solidFill>
                <a:latin typeface="Courier New" panose="02070309020205020404" pitchFamily="49" charset="0"/>
              </a:rPr>
              <a:t>;</a:t>
            </a:r>
            <a:endParaRPr lang="es-AR" dirty="0"/>
          </a:p>
        </p:txBody>
      </p:sp>
      <p:pic>
        <p:nvPicPr>
          <p:cNvPr id="10" name="Imagen 9"/>
          <p:cNvPicPr>
            <a:picLocks noChangeAspect="1"/>
          </p:cNvPicPr>
          <p:nvPr/>
        </p:nvPicPr>
        <p:blipFill>
          <a:blip r:embed="rId2"/>
          <a:stretch>
            <a:fillRect/>
          </a:stretch>
        </p:blipFill>
        <p:spPr>
          <a:xfrm>
            <a:off x="9459912" y="3354234"/>
            <a:ext cx="3477966" cy="2452881"/>
          </a:xfrm>
          <a:prstGeom prst="rect">
            <a:avLst/>
          </a:prstGeom>
        </p:spPr>
      </p:pic>
      <p:sp>
        <p:nvSpPr>
          <p:cNvPr id="11" name="CuadroTexto 10"/>
          <p:cNvSpPr txBox="1"/>
          <p:nvPr/>
        </p:nvSpPr>
        <p:spPr>
          <a:xfrm>
            <a:off x="7390828" y="3744574"/>
            <a:ext cx="2069084" cy="11695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r">
              <a:spcAft>
                <a:spcPts val="600"/>
              </a:spcAft>
            </a:pPr>
            <a:r>
              <a:rPr lang="es-ES" sz="2000" dirty="0">
                <a:effectLst>
                  <a:outerShdw blurRad="38100" dist="38100" dir="2700000" algn="tl">
                    <a:srgbClr val="000000">
                      <a:alpha val="43137"/>
                    </a:srgbClr>
                  </a:outerShdw>
                </a:effectLst>
                <a:latin typeface="Cambria" pitchFamily="18" charset="0"/>
              </a:rPr>
              <a:t>Nombre Tipo</a:t>
            </a:r>
          </a:p>
          <a:p>
            <a:pPr algn="r">
              <a:spcAft>
                <a:spcPts val="600"/>
              </a:spcAft>
            </a:pPr>
            <a:endParaRPr lang="es-ES" sz="2000" dirty="0">
              <a:effectLst>
                <a:outerShdw blurRad="38100" dist="38100" dir="2700000" algn="tl">
                  <a:srgbClr val="000000">
                    <a:alpha val="43137"/>
                  </a:srgbClr>
                </a:outerShdw>
              </a:effectLst>
              <a:latin typeface="Cambria" pitchFamily="18" charset="0"/>
            </a:endParaRPr>
          </a:p>
          <a:p>
            <a:pPr algn="r">
              <a:spcAft>
                <a:spcPts val="600"/>
              </a:spcAft>
            </a:pPr>
            <a:r>
              <a:rPr lang="es-ES" sz="2000" dirty="0">
                <a:effectLst>
                  <a:outerShdw blurRad="38100" dist="38100" dir="2700000" algn="tl">
                    <a:srgbClr val="000000">
                      <a:alpha val="43137"/>
                    </a:srgbClr>
                  </a:outerShdw>
                </a:effectLst>
                <a:latin typeface="Cambria" pitchFamily="18" charset="0"/>
              </a:rPr>
              <a:t>Interfaz</a:t>
            </a:r>
            <a:endParaRPr lang="es-AR" sz="2000" dirty="0">
              <a:effectLst>
                <a:outerShdw blurRad="38100" dist="38100" dir="2700000" algn="tl">
                  <a:srgbClr val="000000">
                    <a:alpha val="43137"/>
                  </a:srgbClr>
                </a:outerShdw>
              </a:effectLst>
              <a:latin typeface="Cambria" pitchFamily="18" charset="0"/>
            </a:endParaRPr>
          </a:p>
        </p:txBody>
      </p:sp>
    </p:spTree>
    <p:extLst>
      <p:ext uri="{BB962C8B-B14F-4D97-AF65-F5344CB8AC3E}">
        <p14:creationId xmlns:p14="http://schemas.microsoft.com/office/powerpoint/2010/main" val="2945688245"/>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3132" y="89916"/>
            <a:ext cx="10184180" cy="700051"/>
          </a:xfrm>
        </p:spPr>
        <p:txBody>
          <a:bodyPr>
            <a:normAutofit/>
          </a:bodyPr>
          <a:lstStyle/>
          <a:p>
            <a:r>
              <a:rPr lang="es-AR" dirty="0"/>
              <a:t>5. Encapsulamiento - La implementación oculta</a:t>
            </a:r>
          </a:p>
        </p:txBody>
      </p:sp>
      <p:sp>
        <p:nvSpPr>
          <p:cNvPr id="3" name="Marcador de texto 2"/>
          <p:cNvSpPr>
            <a:spLocks noGrp="1"/>
          </p:cNvSpPr>
          <p:nvPr>
            <p:ph idx="1"/>
          </p:nvPr>
        </p:nvSpPr>
        <p:spPr>
          <a:xfrm>
            <a:off x="468313" y="1140301"/>
            <a:ext cx="9372600" cy="1723549"/>
          </a:xfrm>
        </p:spPr>
        <p:txBody>
          <a:bodyPr>
            <a:noAutofit/>
          </a:bodyPr>
          <a:lstStyle/>
          <a:p>
            <a:r>
              <a:rPr lang="es-ES" sz="1600" i="0" dirty="0"/>
              <a:t>Es útil distinguir entre los creadores de clases (aquellos que crean nuevos tipos de datos) y los programadores clientes 4 (los consumidores de clases que usan los tipos de datos en sus aplicaciones). El objetivo del programador cliente es acumular una caja de herramientas llena de clases que </a:t>
            </a:r>
            <a:r>
              <a:rPr lang="es-ES" sz="1800" i="0" dirty="0"/>
              <a:t>poder</a:t>
            </a:r>
            <a:r>
              <a:rPr lang="es-ES" sz="1600" i="0" dirty="0"/>
              <a:t> usar para un desarrollo rápido de aplicaciones. El objetivo del creador de clases es construir una clase que exponga sólo lo necesario para el programador cliente y mantenga todo lo demás oculto. ¿Por qué?</a:t>
            </a:r>
          </a:p>
          <a:p>
            <a:r>
              <a:rPr lang="es-ES" sz="1600" i="0" dirty="0"/>
              <a:t>Porque si está oculto, el programador cliente no puede usarlo, lo cual significa que el creador de clases puede cambiar la parte oculta sin preocuparse de las consecuencias </a:t>
            </a:r>
            <a:r>
              <a:rPr lang="es-AR" sz="1600" i="0" dirty="0"/>
              <a:t>sobre lo demás.</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14</a:t>
            </a:fld>
            <a:endParaRPr lang="es-AR" spc="10" dirty="0"/>
          </a:p>
        </p:txBody>
      </p:sp>
      <p:sp>
        <p:nvSpPr>
          <p:cNvPr id="7" name="Rectángulo 6"/>
          <p:cNvSpPr/>
          <p:nvPr/>
        </p:nvSpPr>
        <p:spPr>
          <a:xfrm>
            <a:off x="522941" y="3304441"/>
            <a:ext cx="11908771" cy="3539430"/>
          </a:xfrm>
          <a:prstGeom prst="rect">
            <a:avLst/>
          </a:prstGeom>
        </p:spPr>
        <p:txBody>
          <a:bodyPr wrap="square">
            <a:spAutoFit/>
          </a:bodyPr>
          <a:lstStyle/>
          <a:p>
            <a:r>
              <a:rPr lang="es-ES" sz="1600" dirty="0">
                <a:latin typeface="Tahoma" panose="020B0604030504040204" pitchFamily="34" charset="0"/>
                <a:ea typeface="Tahoma" panose="020B0604030504040204" pitchFamily="34" charset="0"/>
                <a:cs typeface="Tahoma" panose="020B0604030504040204" pitchFamily="34" charset="0"/>
              </a:rPr>
              <a:t>En cualquier relación es importante poner límites que sean espetados por todas las partes involucradas. Cuando se crea una librería, se establece una relación con el programador cliente, quien también es programador, porque puede estar utilizando la librería para crear a su vez una librería mayor. Si todos los miembros de una clase están disponibles para cualquiera, entonces el programador cliente puede hacer cualquier cosa con la clase y no hay forma de imponer las reglas. Incluso si quisiera que el programador cliente no manipulase directamente algunos de los miembros de su clase, sin control de acceso no hay forma de impedirlo. Nadie está a salvo.</a:t>
            </a:r>
          </a:p>
          <a:p>
            <a:r>
              <a:rPr lang="es-ES" sz="1600" dirty="0">
                <a:latin typeface="Tahoma" panose="020B0604030504040204" pitchFamily="34" charset="0"/>
                <a:ea typeface="Tahoma" panose="020B0604030504040204" pitchFamily="34" charset="0"/>
                <a:cs typeface="Tahoma" panose="020B0604030504040204" pitchFamily="34" charset="0"/>
              </a:rPr>
              <a:t>En cualquier relación es importante poner límites que sean respetados por todas las partes involucradas. Cuando se crea una librería, se establece una relación con el programador cliente, quien también es programador, porque puede estar utilizando la librería para crear a su vez una librería mayor.</a:t>
            </a:r>
          </a:p>
          <a:p>
            <a:r>
              <a:rPr lang="es-ES" sz="1600" dirty="0">
                <a:latin typeface="Tahoma" panose="020B0604030504040204" pitchFamily="34" charset="0"/>
                <a:ea typeface="Tahoma" panose="020B0604030504040204" pitchFamily="34" charset="0"/>
                <a:cs typeface="Tahoma" panose="020B0604030504040204" pitchFamily="34" charset="0"/>
              </a:rPr>
              <a:t>Si todos los miembros de una clase están disponibles para cualquiera, entonces</a:t>
            </a:r>
          </a:p>
          <a:p>
            <a:r>
              <a:rPr lang="es-ES" sz="1600" dirty="0">
                <a:latin typeface="Tahoma" panose="020B0604030504040204" pitchFamily="34" charset="0"/>
                <a:ea typeface="Tahoma" panose="020B0604030504040204" pitchFamily="34" charset="0"/>
                <a:cs typeface="Tahoma" panose="020B0604030504040204" pitchFamily="34" charset="0"/>
              </a:rPr>
              <a:t>el programador cliente puede hacer cualquier cosa con la clase y no hay forma </a:t>
            </a:r>
          </a:p>
          <a:p>
            <a:r>
              <a:rPr lang="es-ES" sz="1600" dirty="0">
                <a:latin typeface="Tahoma" panose="020B0604030504040204" pitchFamily="34" charset="0"/>
                <a:ea typeface="Tahoma" panose="020B0604030504040204" pitchFamily="34" charset="0"/>
                <a:cs typeface="Tahoma" panose="020B0604030504040204" pitchFamily="34" charset="0"/>
              </a:rPr>
              <a:t>de imponer las reglas. Incluso si quisiera que el programador cliente no manipulase</a:t>
            </a:r>
          </a:p>
          <a:p>
            <a:r>
              <a:rPr lang="es-ES" sz="1600" dirty="0">
                <a:latin typeface="Tahoma" panose="020B0604030504040204" pitchFamily="34" charset="0"/>
                <a:ea typeface="Tahoma" panose="020B0604030504040204" pitchFamily="34" charset="0"/>
                <a:cs typeface="Tahoma" panose="020B0604030504040204" pitchFamily="34" charset="0"/>
              </a:rPr>
              <a:t> directamente algunos de los miembros de su clase, sin control de acceso </a:t>
            </a:r>
          </a:p>
          <a:p>
            <a:r>
              <a:rPr lang="es-ES" sz="1600" dirty="0">
                <a:latin typeface="Tahoma" panose="020B0604030504040204" pitchFamily="34" charset="0"/>
                <a:ea typeface="Tahoma" panose="020B0604030504040204" pitchFamily="34" charset="0"/>
                <a:cs typeface="Tahoma" panose="020B0604030504040204" pitchFamily="34" charset="0"/>
              </a:rPr>
              <a:t>no hay forma de impedirlo. Nadie está a salvo.</a:t>
            </a:r>
            <a:endParaRPr lang="es-AR" sz="1600" dirty="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Encapsulamiento – Programación Orientada a Obje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2374" y="1124593"/>
            <a:ext cx="2809875" cy="16287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ncapsulamiento en la programación orientada a objetos – Styd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762" y="5829697"/>
            <a:ext cx="4792663" cy="119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16831"/>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7412" y="179251"/>
            <a:ext cx="12090083" cy="550999"/>
          </a:xfrm>
        </p:spPr>
        <p:txBody>
          <a:bodyPr/>
          <a:lstStyle/>
          <a:p>
            <a:r>
              <a:rPr lang="es-ES" dirty="0"/>
              <a:t>6. Ámbito de Visibilidad </a:t>
            </a:r>
            <a:endParaRPr lang="es-AR" dirty="0"/>
          </a:p>
        </p:txBody>
      </p:sp>
      <p:sp>
        <p:nvSpPr>
          <p:cNvPr id="7" name="Marcador de texto 6"/>
          <p:cNvSpPr>
            <a:spLocks noGrp="1"/>
          </p:cNvSpPr>
          <p:nvPr>
            <p:ph idx="1"/>
          </p:nvPr>
        </p:nvSpPr>
        <p:spPr>
          <a:xfrm>
            <a:off x="604173" y="1339850"/>
            <a:ext cx="12649200" cy="2616101"/>
          </a:xfrm>
          <a:prstGeom prst="rect">
            <a:avLst/>
          </a:prstGeom>
        </p:spPr>
        <p:txBody>
          <a:bodyPr wrap="square">
            <a:spAutoFit/>
          </a:bodyPr>
          <a:lstStyle/>
          <a:p>
            <a:r>
              <a:rPr lang="es-AR" sz="2000" b="1" i="0" dirty="0" err="1">
                <a:latin typeface="NimbusMonL-Regu"/>
              </a:rPr>
              <a:t>Public</a:t>
            </a:r>
            <a:r>
              <a:rPr lang="es-AR" sz="2000" i="0" dirty="0">
                <a:latin typeface="NimbusMonL-Regu"/>
              </a:rPr>
              <a:t>: </a:t>
            </a:r>
            <a:r>
              <a:rPr lang="es-ES" sz="2000" i="0" dirty="0">
                <a:latin typeface="URWPalladioL-Roma"/>
              </a:rPr>
              <a:t>significa que las </a:t>
            </a:r>
            <a:r>
              <a:rPr lang="es-ES" sz="1800" i="0" dirty="0">
                <a:latin typeface="URWPalladioL-Roma"/>
              </a:rPr>
              <a:t>definiciones</a:t>
            </a:r>
            <a:r>
              <a:rPr lang="es-ES" sz="2000" i="0" dirty="0">
                <a:latin typeface="URWPalladioL-Roma"/>
              </a:rPr>
              <a:t> posteriores están disponibles para cualquiera. La</a:t>
            </a:r>
          </a:p>
          <a:p>
            <a:r>
              <a:rPr lang="es-ES" sz="2000" i="0" dirty="0">
                <a:latin typeface="URWPalladioL-Roma"/>
              </a:rPr>
              <a:t>palabra reservada </a:t>
            </a:r>
            <a:r>
              <a:rPr lang="es-ES" sz="2000" b="1" i="0" dirty="0" err="1">
                <a:latin typeface="NimbusMonL-Regu"/>
              </a:rPr>
              <a:t>private</a:t>
            </a:r>
            <a:r>
              <a:rPr lang="es-ES" sz="2000" i="0" dirty="0">
                <a:latin typeface="URWPalladioL-Roma"/>
              </a:rPr>
              <a:t>, por otro lado, significa que nadie puede acceder a estas</a:t>
            </a:r>
          </a:p>
          <a:p>
            <a:r>
              <a:rPr lang="es-ES" sz="2000" i="0" dirty="0">
                <a:latin typeface="URWPalladioL-Roma"/>
              </a:rPr>
              <a:t>definiciones excepto el creador del tipo, es decir, los métodos internos de la clase. </a:t>
            </a:r>
            <a:r>
              <a:rPr lang="es-ES" sz="2000" i="0" dirty="0" err="1">
                <a:latin typeface="NimbusMonL-Regu"/>
              </a:rPr>
              <a:t>private</a:t>
            </a:r>
            <a:endParaRPr lang="es-ES" sz="2000" i="0" dirty="0">
              <a:latin typeface="NimbusMonL-Regu"/>
            </a:endParaRPr>
          </a:p>
          <a:p>
            <a:r>
              <a:rPr lang="es-ES" sz="2000" i="0" dirty="0">
                <a:latin typeface="URWPalladioL-Roma"/>
              </a:rPr>
              <a:t>es una pared entre el creador de la clase y el programador cliente. Si alguien</a:t>
            </a:r>
          </a:p>
          <a:p>
            <a:r>
              <a:rPr lang="es-ES" sz="2000" i="0" dirty="0">
                <a:latin typeface="URWPalladioL-Roma"/>
              </a:rPr>
              <a:t>intenta acceder a un miembro privado, obtendrá un error al compilar</a:t>
            </a:r>
            <a:r>
              <a:rPr lang="es-ES" sz="2000" b="1" i="0" dirty="0">
                <a:latin typeface="URWPalladioL-Roma"/>
              </a:rPr>
              <a:t>. </a:t>
            </a:r>
            <a:r>
              <a:rPr lang="es-ES" sz="2000" b="1" i="0" dirty="0" err="1">
                <a:latin typeface="NimbusMonL-Regu"/>
              </a:rPr>
              <a:t>protected</a:t>
            </a:r>
            <a:endParaRPr lang="es-ES" sz="2000" b="1" i="0" dirty="0">
              <a:latin typeface="NimbusMonL-Regu"/>
            </a:endParaRPr>
          </a:p>
          <a:p>
            <a:r>
              <a:rPr lang="es-ES" sz="2000" i="0" dirty="0">
                <a:latin typeface="URWPalladioL-Roma"/>
              </a:rPr>
              <a:t>actúa como </a:t>
            </a:r>
            <a:r>
              <a:rPr lang="es-ES" sz="2000" i="0" dirty="0" err="1">
                <a:latin typeface="NimbusMonL-Regu"/>
              </a:rPr>
              <a:t>private</a:t>
            </a:r>
            <a:r>
              <a:rPr lang="es-ES" sz="2000" i="0" dirty="0">
                <a:latin typeface="URWPalladioL-Roma"/>
              </a:rPr>
              <a:t>, con la excepción de que las clases derivadas tienen acceso a</a:t>
            </a:r>
          </a:p>
          <a:p>
            <a:r>
              <a:rPr lang="es-ES" sz="2000" i="0" dirty="0">
                <a:latin typeface="URWPalladioL-Roma"/>
              </a:rPr>
              <a:t>miembros protegidos, pero no a los privados.</a:t>
            </a:r>
            <a:endParaRPr lang="es-AR" sz="2000" i="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15</a:t>
            </a:fld>
            <a:endParaRPr lang="es-AR" spc="10" dirty="0"/>
          </a:p>
        </p:txBody>
      </p:sp>
      <p:pic>
        <p:nvPicPr>
          <p:cNvPr id="1026" name="Picture 2" descr="Programacion Orientada a Objetos: Modificadores de acce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7112" y="4014689"/>
            <a:ext cx="6003261" cy="2812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 Access Specifiers - Private, Public and Protec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312" y="4311650"/>
            <a:ext cx="4487443"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4224"/>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7. Reutilizar la implementación</a:t>
            </a:r>
          </a:p>
        </p:txBody>
      </p:sp>
      <p:sp>
        <p:nvSpPr>
          <p:cNvPr id="3" name="Marcador de texto 2"/>
          <p:cNvSpPr>
            <a:spLocks noGrp="1"/>
          </p:cNvSpPr>
          <p:nvPr>
            <p:ph idx="1"/>
          </p:nvPr>
        </p:nvSpPr>
        <p:spPr>
          <a:xfrm>
            <a:off x="527763" y="1313061"/>
            <a:ext cx="11370549" cy="2769989"/>
          </a:xfrm>
        </p:spPr>
        <p:txBody>
          <a:bodyPr>
            <a:noAutofit/>
          </a:bodyPr>
          <a:lstStyle/>
          <a:p>
            <a:r>
              <a:rPr lang="es-ES" sz="2000" dirty="0"/>
              <a:t>Una vez que una clase se ha creado y probado, debería constituir (idealmente) una unidad útil de código. Sin embargo, esta reutilización no es tan fácil de conseguir como muchos esperarían; producir un buen diseño requiere experiencia y conocimientos. Pero una vez que lo tiene, pide ser reutilizado. El código reutilizado es una de las mejores ventajas de los lenguajes para programación orientada a objetos. La forma más fácil de reutilizar una clase es precisamente utilizar un objeto de esa clase directamente, pero también puede colocar un objeto de esta clase dentro de una clase nueva. Podemos llamarlo «crear un objeto miembro». Su nueva clase</a:t>
            </a:r>
          </a:p>
          <a:p>
            <a:r>
              <a:rPr lang="es-ES" sz="2000" dirty="0"/>
              <a:t>puede estar compuesta de varios objetos de cualquier tipo, en cualquier combinación que necesite para conseguir la funcionalidad deseada en su nueva clase. Como está componiendo una nueva clase a partir de clases existentes, este concepto se llama composición (o de forma más general, agregación). A menudo nos referimos a la composición como una relación «tiene-un», como en «un coche tiene-un motor».</a:t>
            </a:r>
            <a:endParaRPr lang="es-AR" sz="20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16</a:t>
            </a:fld>
            <a:endParaRPr lang="es-AR" spc="10" dirty="0"/>
          </a:p>
        </p:txBody>
      </p:sp>
      <p:pic>
        <p:nvPicPr>
          <p:cNvPr id="8" name="Imagen 7"/>
          <p:cNvPicPr>
            <a:picLocks noChangeAspect="1"/>
          </p:cNvPicPr>
          <p:nvPr/>
        </p:nvPicPr>
        <p:blipFill>
          <a:blip r:embed="rId2"/>
          <a:stretch>
            <a:fillRect/>
          </a:stretch>
        </p:blipFill>
        <p:spPr>
          <a:xfrm>
            <a:off x="6124041" y="5073650"/>
            <a:ext cx="6574538" cy="1371600"/>
          </a:xfrm>
          <a:prstGeom prst="rect">
            <a:avLst/>
          </a:prstGeom>
        </p:spPr>
      </p:pic>
      <p:pic>
        <p:nvPicPr>
          <p:cNvPr id="7170" name="Picture 2" descr="Introducción a la Programación Orientada a Objetos en C++ - El J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312" y="5073650"/>
            <a:ext cx="2952750"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387790"/>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8. Herencia: reutilización de interfaces</a:t>
            </a:r>
          </a:p>
        </p:txBody>
      </p:sp>
      <p:sp>
        <p:nvSpPr>
          <p:cNvPr id="3" name="Marcador de texto 2"/>
          <p:cNvSpPr>
            <a:spLocks noGrp="1"/>
          </p:cNvSpPr>
          <p:nvPr>
            <p:ph idx="1"/>
          </p:nvPr>
        </p:nvSpPr>
        <p:spPr>
          <a:xfrm>
            <a:off x="392112" y="1028859"/>
            <a:ext cx="12649200" cy="2215991"/>
          </a:xfrm>
        </p:spPr>
        <p:txBody>
          <a:bodyPr>
            <a:noAutofit/>
          </a:bodyPr>
          <a:lstStyle/>
          <a:p>
            <a:r>
              <a:rPr lang="es-ES" sz="1800" dirty="0"/>
              <a:t>En sí misma, la idea de objeto es una herramienta útil. Permite empaquetar datos y funcionalidad junto al propio concepto, además puede representar una idea apropiada del espacio del problema en vez de estar forzado a usar el vocabulario de la</a:t>
            </a:r>
          </a:p>
          <a:p>
            <a:r>
              <a:rPr lang="es-ES" sz="1800" dirty="0"/>
              <a:t>máquina subyacente. Esos conceptos se expresan como unidades fundamentales en el lenguaje de programación mediante la palabra reservada </a:t>
            </a:r>
            <a:r>
              <a:rPr lang="es-ES" sz="1800" b="1" dirty="0" err="1"/>
              <a:t>class</a:t>
            </a:r>
            <a:r>
              <a:rPr lang="es-ES" sz="1800" dirty="0"/>
              <a:t>. Sin embargo, es una pena tomarse tantas molestias en crear una clase y verse obligado a crear una más para </a:t>
            </a:r>
            <a:r>
              <a:rPr lang="es-ES" sz="1800" b="1" dirty="0"/>
              <a:t>un nuevo tipo que tiene una funcionalidad similar</a:t>
            </a:r>
            <a:r>
              <a:rPr lang="es-ES" sz="1800" dirty="0"/>
              <a:t>. Es más sencillo si se puede usar la clase existente, clonarla, y hacerle añadidos y modificaciones a ese clon. Esto es justamente lo que hace la herencia, con la excepción de que si cambia la clase original (llamada clase base, </a:t>
            </a:r>
            <a:r>
              <a:rPr lang="es-ES" sz="1800" dirty="0" err="1"/>
              <a:t>super</a:t>
            </a:r>
            <a:r>
              <a:rPr lang="es-ES" sz="1800" dirty="0"/>
              <a:t> o padre), el «clon» modificado (llamado clase derivada, heredada, sub o hija) también refleja esos cambios.</a:t>
            </a:r>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17</a:t>
            </a:fld>
            <a:endParaRPr lang="es-AR" spc="10" dirty="0"/>
          </a:p>
        </p:txBody>
      </p:sp>
      <p:sp>
        <p:nvSpPr>
          <p:cNvPr id="8" name="Rectángulo 7"/>
          <p:cNvSpPr/>
          <p:nvPr/>
        </p:nvSpPr>
        <p:spPr>
          <a:xfrm>
            <a:off x="648076" y="3592768"/>
            <a:ext cx="9529763" cy="2862322"/>
          </a:xfrm>
          <a:prstGeom prst="rect">
            <a:avLst/>
          </a:prstGeom>
        </p:spPr>
        <p:txBody>
          <a:bodyPr wrap="square">
            <a:spAutoFit/>
          </a:bodyPr>
          <a:lstStyle/>
          <a:p>
            <a:r>
              <a:rPr lang="es-ES" dirty="0">
                <a:latin typeface="URWPalladioL-Roma"/>
              </a:rPr>
              <a:t>Un tipo hace algo más que describir las restricciones de un conjunto de objetos;</a:t>
            </a:r>
          </a:p>
          <a:p>
            <a:r>
              <a:rPr lang="es-ES" dirty="0">
                <a:latin typeface="URWPalladioL-Roma"/>
              </a:rPr>
              <a:t>también tiene una relación con otros tipos. Dos tipos pueden tener características y</a:t>
            </a:r>
          </a:p>
          <a:p>
            <a:r>
              <a:rPr lang="es-ES" dirty="0">
                <a:latin typeface="URWPalladioL-Roma"/>
              </a:rPr>
              <a:t>comportamientos en común, pero un tipo puede contener más características que</a:t>
            </a:r>
          </a:p>
          <a:p>
            <a:r>
              <a:rPr lang="es-ES" dirty="0">
                <a:latin typeface="URWPalladioL-Roma"/>
              </a:rPr>
              <a:t>otro y también puede manipular más mensajes (o hacerlo de forma diferente). La</a:t>
            </a:r>
          </a:p>
          <a:p>
            <a:r>
              <a:rPr lang="es-ES" dirty="0">
                <a:latin typeface="URWPalladioL-Roma"/>
              </a:rPr>
              <a:t>herencia lo expresa de forma similar entre tipos usando el concepto de tipos base</a:t>
            </a:r>
          </a:p>
          <a:p>
            <a:r>
              <a:rPr lang="es-ES" dirty="0">
                <a:latin typeface="URWPalladioL-Roma"/>
              </a:rPr>
              <a:t>y tipos derivados. Un tipo base contiene todas las características y comportamientos</a:t>
            </a:r>
          </a:p>
          <a:p>
            <a:r>
              <a:rPr lang="es-ES" dirty="0">
                <a:latin typeface="URWPalladioL-Roma"/>
              </a:rPr>
              <a:t>compartidos entre los tipos derivados de él. Cree un tipo base para representar</a:t>
            </a:r>
          </a:p>
          <a:p>
            <a:r>
              <a:rPr lang="es-ES" dirty="0">
                <a:latin typeface="URWPalladioL-Roma"/>
              </a:rPr>
              <a:t>lo esencial de sus ideas sobre algunos objetos en su sistema. A partir del tipo base,</a:t>
            </a:r>
          </a:p>
          <a:p>
            <a:r>
              <a:rPr lang="es-ES" dirty="0">
                <a:latin typeface="URWPalladioL-Roma"/>
              </a:rPr>
              <a:t>derive otros tipos para expresar caminos diferentes que puede realizar esa parte</a:t>
            </a:r>
          </a:p>
          <a:p>
            <a:r>
              <a:rPr lang="es-AR" dirty="0">
                <a:latin typeface="URWPalladioL-Roma"/>
              </a:rPr>
              <a:t>común.</a:t>
            </a:r>
            <a:endParaRPr lang="es-AR" dirty="0"/>
          </a:p>
        </p:txBody>
      </p:sp>
      <p:pic>
        <p:nvPicPr>
          <p:cNvPr id="9" name="Imagen 8"/>
          <p:cNvPicPr>
            <a:picLocks noChangeAspect="1"/>
          </p:cNvPicPr>
          <p:nvPr/>
        </p:nvPicPr>
        <p:blipFill>
          <a:blip r:embed="rId2"/>
          <a:stretch>
            <a:fillRect/>
          </a:stretch>
        </p:blipFill>
        <p:spPr>
          <a:xfrm>
            <a:off x="10298112" y="3592768"/>
            <a:ext cx="2159268" cy="2928752"/>
          </a:xfrm>
          <a:prstGeom prst="rect">
            <a:avLst/>
          </a:prstGeom>
        </p:spPr>
      </p:pic>
    </p:spTree>
    <p:extLst>
      <p:ext uri="{BB962C8B-B14F-4D97-AF65-F5344CB8AC3E}">
        <p14:creationId xmlns:p14="http://schemas.microsoft.com/office/powerpoint/2010/main" val="4185762941"/>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Herencia</a:t>
            </a:r>
            <a:endParaRPr lang="es-AR" dirty="0"/>
          </a:p>
        </p:txBody>
      </p:sp>
      <p:sp>
        <p:nvSpPr>
          <p:cNvPr id="3" name="Marcador de texto 2"/>
          <p:cNvSpPr>
            <a:spLocks noGrp="1"/>
          </p:cNvSpPr>
          <p:nvPr>
            <p:ph idx="1"/>
          </p:nvPr>
        </p:nvSpPr>
        <p:spPr>
          <a:xfrm>
            <a:off x="718038" y="1151225"/>
            <a:ext cx="11370549" cy="2169825"/>
          </a:xfrm>
        </p:spPr>
        <p:txBody>
          <a:bodyPr>
            <a:normAutofit/>
          </a:bodyPr>
          <a:lstStyle/>
          <a:p>
            <a:r>
              <a:rPr lang="es-ES" sz="2000" dirty="0"/>
              <a:t>El tipo base es figura, y cada figura tiene un tamaño, un color, una posición y así sucesivamente. Cada figura se puede dibujar, borrar, mover, colorear, etc. A partir de ahí, los tipos específicos de figuras derivan (heredan) de ella: círculo, cuadrado, triángulo, y así sucesivamente, cada uno de ellos puede tener características y comportamientos adicionales. Ciertas figuras pueden ser, por ejemplo, rotadas. Algunos comportamientos pueden ser diferentes, como cuando se quiere </a:t>
            </a:r>
            <a:r>
              <a:rPr lang="es-ES" sz="1800" dirty="0"/>
              <a:t>calcular</a:t>
            </a:r>
            <a:r>
              <a:rPr lang="es-ES" sz="2000" dirty="0"/>
              <a:t> el área de una figura. La jerarquía de tipos expresa las similitudes y las diferencias entre las figuras.</a:t>
            </a:r>
            <a:endParaRPr lang="es-AR" sz="20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18</a:t>
            </a:fld>
            <a:endParaRPr lang="es-AR" spc="10" dirty="0"/>
          </a:p>
        </p:txBody>
      </p:sp>
      <p:sp>
        <p:nvSpPr>
          <p:cNvPr id="8" name="Rectángulo 7"/>
          <p:cNvSpPr/>
          <p:nvPr/>
        </p:nvSpPr>
        <p:spPr>
          <a:xfrm>
            <a:off x="718264" y="3515892"/>
            <a:ext cx="6715125" cy="2031325"/>
          </a:xfrm>
          <a:prstGeom prst="rect">
            <a:avLst/>
          </a:prstGeom>
        </p:spPr>
        <p:txBody>
          <a:bodyPr>
            <a:spAutoFit/>
          </a:bodyPr>
          <a:lstStyle/>
          <a:p>
            <a:r>
              <a:rPr lang="es-ES" dirty="0">
                <a:latin typeface="URWPalladioL-Roma"/>
              </a:rPr>
              <a:t>Modelar la solución en los mismos términos que el problema es tremendamente beneficioso porque no se necesitan un montón de modelos intermedios para transformar una descripción del problema en una descripción de la solución. Con objetos,</a:t>
            </a:r>
          </a:p>
          <a:p>
            <a:r>
              <a:rPr lang="es-ES" dirty="0">
                <a:latin typeface="URWPalladioL-Roma"/>
              </a:rPr>
              <a:t>la jerarquía de tipos es el principal modelo, lleva directamente desde la descripción del sistema en el mundo real a la descripción del sistema en código.</a:t>
            </a:r>
            <a:endParaRPr lang="es-AR" dirty="0"/>
          </a:p>
        </p:txBody>
      </p:sp>
      <p:pic>
        <p:nvPicPr>
          <p:cNvPr id="10" name="Imagen 9"/>
          <p:cNvPicPr>
            <a:picLocks noChangeAspect="1"/>
          </p:cNvPicPr>
          <p:nvPr/>
        </p:nvPicPr>
        <p:blipFill>
          <a:blip r:embed="rId2"/>
          <a:stretch>
            <a:fillRect/>
          </a:stretch>
        </p:blipFill>
        <p:spPr>
          <a:xfrm>
            <a:off x="7540848" y="3021772"/>
            <a:ext cx="5271864" cy="3880678"/>
          </a:xfrm>
          <a:prstGeom prst="rect">
            <a:avLst/>
          </a:prstGeom>
        </p:spPr>
      </p:pic>
    </p:spTree>
    <p:extLst>
      <p:ext uri="{BB962C8B-B14F-4D97-AF65-F5344CB8AC3E}">
        <p14:creationId xmlns:p14="http://schemas.microsoft.com/office/powerpoint/2010/main" val="2063986249"/>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Herencia</a:t>
            </a:r>
            <a:endParaRPr lang="es-AR" dirty="0"/>
          </a:p>
        </p:txBody>
      </p:sp>
      <p:sp>
        <p:nvSpPr>
          <p:cNvPr id="3" name="Marcador de texto 2"/>
          <p:cNvSpPr>
            <a:spLocks noGrp="1"/>
          </p:cNvSpPr>
          <p:nvPr>
            <p:ph idx="1"/>
          </p:nvPr>
        </p:nvSpPr>
        <p:spPr>
          <a:xfrm>
            <a:off x="519271" y="1146254"/>
            <a:ext cx="12369641" cy="1107996"/>
          </a:xfrm>
        </p:spPr>
        <p:txBody>
          <a:bodyPr>
            <a:normAutofit lnSpcReduction="10000"/>
          </a:bodyPr>
          <a:lstStyle/>
          <a:p>
            <a:r>
              <a:rPr lang="es-ES" sz="1800" dirty="0"/>
              <a:t>Cuando se hereda de un tipo existente, se está creando un tipo nuevo. Este nuevo tipo contiene no sólo todos los miembros del tipo base (aunque los datos privados </a:t>
            </a:r>
            <a:r>
              <a:rPr lang="es-ES" sz="1800" dirty="0" err="1"/>
              <a:t>private</a:t>
            </a:r>
            <a:r>
              <a:rPr lang="es-ES" sz="1800" dirty="0"/>
              <a:t> están ocultos e inaccesibles), sino que además, y lo que es más importante, duplica la interfaz de la clase base. Es decir, todos los mensajes que se pueden enviar a los objetos de la clase base se pueden enviar también a los objetos de la clase </a:t>
            </a:r>
            <a:r>
              <a:rPr lang="es-AR" sz="1800" dirty="0"/>
              <a:t>derivada. </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19</a:t>
            </a:fld>
            <a:endParaRPr lang="es-AR" spc="10" dirty="0"/>
          </a:p>
        </p:txBody>
      </p:sp>
      <p:sp>
        <p:nvSpPr>
          <p:cNvPr id="8" name="Rectángulo 7"/>
          <p:cNvSpPr/>
          <p:nvPr/>
        </p:nvSpPr>
        <p:spPr>
          <a:xfrm>
            <a:off x="519271" y="2440869"/>
            <a:ext cx="6715125" cy="4537781"/>
          </a:xfrm>
          <a:prstGeom prst="rect">
            <a:avLst/>
          </a:prstGeom>
        </p:spPr>
        <p:txBody>
          <a:bodyPr>
            <a:spAutoFit/>
          </a:bodyPr>
          <a:lstStyle/>
          <a:p>
            <a:pPr>
              <a:lnSpc>
                <a:spcPct val="107000"/>
              </a:lnSpc>
              <a:spcAft>
                <a:spcPts val="0"/>
              </a:spcAft>
            </a:pPr>
            <a:r>
              <a:rPr lang="es-AR" dirty="0">
                <a:latin typeface="URWPalladioL-Roma"/>
                <a:ea typeface="Calibri" panose="020F0502020204030204" pitchFamily="34" charset="0"/>
                <a:cs typeface="URWPalladioL-Roma"/>
              </a:rPr>
              <a:t>Por lo que tanto la clase base como la derivada tienen la misma interfaz, debe haber alguna implementación que corresponda a esa interfaz. Es decir, debe haber código para ejecutar cuando un objeto recibe un mensaje particular. Si simplemente hereda de una clase y no hace nada más, los métodos de la interfaz de la clase base están disponibles en la clase derivada. Esto significa que los objetos de la clase derivada no sólo tienen el mismo tipo, también tienen el mismo comportamiento, lo cual no es particularmente interesante. Hay dos caminos para diferenciar la nueva clase derivada de la clase base original. El primero es bastante sencillo: simplemente hay que añadir nuevas funciones a la clase derivada. Estas nuevas funciones no son parte de la interfaz de la clase base. Eso significa que la clase base simplemente no hace todo lo que necesitamos, por lo que se añaden más funciones.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a:blip r:embed="rId2"/>
          <a:stretch>
            <a:fillRect/>
          </a:stretch>
        </p:blipFill>
        <p:spPr>
          <a:xfrm>
            <a:off x="7830607" y="2722649"/>
            <a:ext cx="5058305" cy="3984407"/>
          </a:xfrm>
          <a:prstGeom prst="rect">
            <a:avLst/>
          </a:prstGeom>
        </p:spPr>
      </p:pic>
    </p:spTree>
    <p:extLst>
      <p:ext uri="{BB962C8B-B14F-4D97-AF65-F5344CB8AC3E}">
        <p14:creationId xmlns:p14="http://schemas.microsoft.com/office/powerpoint/2010/main" val="3371386087"/>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0" dirty="0">
                <a:effectLst/>
              </a:rPr>
              <a:t>El paradigma OO: una forma de ver el mundo</a:t>
            </a:r>
            <a:endParaRPr lang="es-AR" dirty="0"/>
          </a:p>
        </p:txBody>
      </p:sp>
      <p:sp>
        <p:nvSpPr>
          <p:cNvPr id="3" name="Marcador de contenido 2"/>
          <p:cNvSpPr>
            <a:spLocks noGrp="1"/>
          </p:cNvSpPr>
          <p:nvPr>
            <p:ph idx="1"/>
          </p:nvPr>
        </p:nvSpPr>
        <p:spPr>
          <a:xfrm>
            <a:off x="671671" y="1492250"/>
            <a:ext cx="12090083" cy="4578765"/>
          </a:xfrm>
        </p:spPr>
        <p:txBody>
          <a:bodyPr>
            <a:normAutofit/>
          </a:bodyPr>
          <a:lstStyle/>
          <a:p>
            <a:r>
              <a:rPr lang="es-ES" sz="1800" i="0" dirty="0">
                <a:effectLst/>
                <a:latin typeface="Tahoma" panose="020B0604030504040204" pitchFamily="34" charset="0"/>
                <a:ea typeface="Tahoma" panose="020B0604030504040204" pitchFamily="34" charset="0"/>
                <a:cs typeface="Tahoma" panose="020B0604030504040204" pitchFamily="34" charset="0"/>
              </a:rPr>
              <a:t>Los lenguajes de programación proporcionan mecanismos para implementar una filosofía o paradigma de programación. </a:t>
            </a:r>
            <a:br>
              <a:rPr lang="es-ES" sz="1800" i="0" dirty="0">
                <a:effectLst/>
                <a:latin typeface="Tahoma" panose="020B0604030504040204" pitchFamily="34" charset="0"/>
                <a:ea typeface="Tahoma" panose="020B0604030504040204" pitchFamily="34" charset="0"/>
                <a:cs typeface="Tahoma" panose="020B0604030504040204" pitchFamily="34" charset="0"/>
              </a:rPr>
            </a:br>
            <a:endParaRPr lang="es-ES" sz="1800" i="0" dirty="0">
              <a:effectLst/>
              <a:latin typeface="Tahoma" panose="020B0604030504040204" pitchFamily="34" charset="0"/>
              <a:ea typeface="Tahoma" panose="020B0604030504040204" pitchFamily="34" charset="0"/>
              <a:cs typeface="Tahoma" panose="020B0604030504040204" pitchFamily="34" charset="0"/>
            </a:endParaRPr>
          </a:p>
          <a:p>
            <a:r>
              <a:rPr lang="es-ES" sz="1800" i="0" dirty="0">
                <a:effectLst/>
                <a:latin typeface="Tahoma" panose="020B0604030504040204" pitchFamily="34" charset="0"/>
                <a:ea typeface="Tahoma" panose="020B0604030504040204" pitchFamily="34" charset="0"/>
                <a:cs typeface="Tahoma" panose="020B0604030504040204" pitchFamily="34" charset="0"/>
              </a:rPr>
              <a:t>Un paradigma es una forma de entender y representar la realidad: un conjunto de teorías, estándares y métodos que, juntos, representan un modo de organizar el pensamiento, es decir, un modo de ver el mundo. </a:t>
            </a:r>
            <a:br>
              <a:rPr lang="es-ES" sz="1800" i="0" dirty="0">
                <a:effectLst/>
                <a:latin typeface="Tahoma" panose="020B0604030504040204" pitchFamily="34" charset="0"/>
                <a:ea typeface="Tahoma" panose="020B0604030504040204" pitchFamily="34" charset="0"/>
                <a:cs typeface="Tahoma" panose="020B0604030504040204" pitchFamily="34" charset="0"/>
              </a:rPr>
            </a:br>
            <a:endParaRPr lang="es-ES" sz="1800" i="0" dirty="0">
              <a:effectLst/>
              <a:latin typeface="Tahoma" panose="020B0604030504040204" pitchFamily="34" charset="0"/>
              <a:ea typeface="Tahoma" panose="020B0604030504040204" pitchFamily="34" charset="0"/>
              <a:cs typeface="Tahoma" panose="020B0604030504040204" pitchFamily="34" charset="0"/>
            </a:endParaRPr>
          </a:p>
          <a:p>
            <a:r>
              <a:rPr lang="es-ES" sz="1800" i="0" dirty="0">
                <a:effectLst/>
                <a:latin typeface="Tahoma" panose="020B0604030504040204" pitchFamily="34" charset="0"/>
                <a:ea typeface="Tahoma" panose="020B0604030504040204" pitchFamily="34" charset="0"/>
                <a:cs typeface="Tahoma" panose="020B0604030504040204" pitchFamily="34" charset="0"/>
              </a:rPr>
              <a:t>Cada nuevo paradigma responde a una necesidad real de nuevas formas de afrontar problemas.</a:t>
            </a:r>
            <a:br>
              <a:rPr lang="es-ES" sz="1800" i="0" dirty="0">
                <a:effectLst/>
                <a:latin typeface="Tahoma" panose="020B0604030504040204" pitchFamily="34" charset="0"/>
                <a:ea typeface="Tahoma" panose="020B0604030504040204" pitchFamily="34" charset="0"/>
                <a:cs typeface="Tahoma" panose="020B0604030504040204" pitchFamily="34" charset="0"/>
              </a:rPr>
            </a:br>
            <a:endParaRPr lang="es-ES" sz="1800" i="0" dirty="0">
              <a:effectLst/>
              <a:latin typeface="Tahoma" panose="020B0604030504040204" pitchFamily="34" charset="0"/>
              <a:ea typeface="Tahoma" panose="020B0604030504040204" pitchFamily="34" charset="0"/>
              <a:cs typeface="Tahoma" panose="020B0604030504040204" pitchFamily="34" charset="0"/>
            </a:endParaRPr>
          </a:p>
          <a:p>
            <a:r>
              <a:rPr lang="es-ES" sz="1800" i="0" dirty="0">
                <a:effectLst/>
                <a:latin typeface="Tahoma" panose="020B0604030504040204" pitchFamily="34" charset="0"/>
                <a:ea typeface="Tahoma" panose="020B0604030504040204" pitchFamily="34" charset="0"/>
                <a:cs typeface="Tahoma" panose="020B0604030504040204" pitchFamily="34" charset="0"/>
              </a:rPr>
              <a:t>A menudo un nuevo paradigma es creado como respuesta a las deficiencias de paradigmas anteriores.</a:t>
            </a:r>
            <a:br>
              <a:rPr lang="es-ES" sz="1800" dirty="0">
                <a:latin typeface="Tahoma" panose="020B0604030504040204" pitchFamily="34" charset="0"/>
                <a:ea typeface="Tahoma" panose="020B0604030504040204" pitchFamily="34" charset="0"/>
                <a:cs typeface="Tahoma" panose="020B0604030504040204" pitchFamily="34" charset="0"/>
              </a:rPr>
            </a:br>
            <a:br>
              <a:rPr lang="es-ES" sz="1800" dirty="0">
                <a:latin typeface="Tahoma" panose="020B0604030504040204" pitchFamily="34" charset="0"/>
                <a:ea typeface="Tahoma" panose="020B0604030504040204" pitchFamily="34" charset="0"/>
                <a:cs typeface="Tahoma" panose="020B0604030504040204" pitchFamily="34" charset="0"/>
              </a:rPr>
            </a:br>
            <a:r>
              <a:rPr lang="es-ES" sz="1800" i="0" dirty="0">
                <a:effectLst/>
                <a:latin typeface="Tahoma" panose="020B0604030504040204" pitchFamily="34" charset="0"/>
                <a:ea typeface="Tahoma" panose="020B0604030504040204" pitchFamily="34" charset="0"/>
                <a:cs typeface="Tahoma" panose="020B0604030504040204" pitchFamily="34" charset="0"/>
              </a:rPr>
              <a:t>Un paradigma de programación es una forma de conceptualizar en qué consiste la ejecución de un programa y cómo deben de estructurarse y organizarse las tareas que se llevaran a cabo en esa ejecución.</a:t>
            </a:r>
          </a:p>
          <a:p>
            <a:endParaRPr lang="es-ES" sz="1800" i="0" dirty="0">
              <a:effectLst/>
              <a:latin typeface="Tahoma" panose="020B0604030504040204" pitchFamily="34" charset="0"/>
              <a:ea typeface="Tahoma" panose="020B0604030504040204" pitchFamily="34" charset="0"/>
              <a:cs typeface="Tahoma" panose="020B0604030504040204" pitchFamily="34" charset="0"/>
            </a:endParaRPr>
          </a:p>
          <a:p>
            <a:r>
              <a:rPr lang="es-ES" sz="1800" i="0" dirty="0">
                <a:effectLst/>
                <a:latin typeface="Tahoma" panose="020B0604030504040204" pitchFamily="34" charset="0"/>
                <a:ea typeface="Tahoma" panose="020B0604030504040204" pitchFamily="34" charset="0"/>
                <a:cs typeface="Tahoma" panose="020B0604030504040204" pitchFamily="34" charset="0"/>
              </a:rPr>
              <a:t>Existiendo dos principales paradigmas.</a:t>
            </a:r>
            <a:endParaRPr lang="es-AR" sz="1800" dirty="0">
              <a:latin typeface="Tahoma" panose="020B0604030504040204" pitchFamily="34" charset="0"/>
              <a:ea typeface="Tahoma" panose="020B0604030504040204" pitchFamily="34" charset="0"/>
              <a:cs typeface="Tahoma" panose="020B0604030504040204" pitchFamily="34" charset="0"/>
            </a:endParaRPr>
          </a:p>
        </p:txBody>
      </p:sp>
      <p:sp>
        <p:nvSpPr>
          <p:cNvPr id="4" name="Marcador de fecha 3"/>
          <p:cNvSpPr>
            <a:spLocks noGrp="1"/>
          </p:cNvSpPr>
          <p:nvPr>
            <p:ph type="dt" sz="half" idx="10"/>
          </p:nvPr>
        </p:nvSpPr>
        <p:spPr/>
        <p:txBody>
          <a:bodyPr/>
          <a:lstStyle/>
          <a:p>
            <a:fld id="{975F39D9-052D-4CFB-B8E0-EFFB57CC0D2F}" type="datetime12">
              <a:rPr lang="es-AR" smtClean="0"/>
              <a:t>7:15 a.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pic>
        <p:nvPicPr>
          <p:cNvPr id="10242" name="Picture 2" descr="Definición de Paradigma » Concepto en Definición AB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284" y="196850"/>
            <a:ext cx="1585628" cy="197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434861"/>
      </p:ext>
    </p:extLst>
  </p:cSld>
  <p:clrMapOvr>
    <a:masterClrMapping/>
  </p:clrMapOvr>
  <p:transition spd="med">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es-ES" dirty="0"/>
              <a:t>Herencia </a:t>
            </a:r>
            <a:r>
              <a:rPr lang="es-AR" cap="all" dirty="0">
                <a:effectLst/>
              </a:rPr>
              <a:t>OVERRIDING(SOBREESCRITURA)</a:t>
            </a:r>
          </a:p>
        </p:txBody>
      </p:sp>
      <p:sp>
        <p:nvSpPr>
          <p:cNvPr id="3" name="Marcador de texto 2"/>
          <p:cNvSpPr>
            <a:spLocks noGrp="1"/>
          </p:cNvSpPr>
          <p:nvPr>
            <p:ph idx="1"/>
          </p:nvPr>
        </p:nvSpPr>
        <p:spPr>
          <a:xfrm>
            <a:off x="767024" y="1035050"/>
            <a:ext cx="11994730" cy="1384995"/>
          </a:xfrm>
        </p:spPr>
        <p:txBody>
          <a:bodyPr/>
          <a:lstStyle/>
          <a:p>
            <a:r>
              <a:rPr lang="es-AR" sz="1800" dirty="0"/>
              <a:t>Aunque la herencia algunas veces supone que se van a añadir nuevas funciones a la interfaz, no es necesariamente cierto. El segundo y más importante camino para diferenciar su nueva clase es cambiar el comportamiento respecto de una función de una clase base existente. A esto se le llama </a:t>
            </a:r>
            <a:r>
              <a:rPr lang="es-AR" sz="1600" b="1" i="0" cap="all" dirty="0">
                <a:effectLst/>
              </a:rPr>
              <a:t>OVERRIDING(SOBREESCRITURA)  </a:t>
            </a:r>
            <a:r>
              <a:rPr lang="es-AR" sz="1800" dirty="0"/>
              <a:t> de una función.</a:t>
            </a:r>
          </a:p>
          <a:p>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20</a:t>
            </a:fld>
            <a:endParaRPr lang="es-AR" spc="10" dirty="0"/>
          </a:p>
        </p:txBody>
      </p:sp>
      <p:sp>
        <p:nvSpPr>
          <p:cNvPr id="8" name="Rectángulo 7"/>
          <p:cNvSpPr/>
          <p:nvPr/>
        </p:nvSpPr>
        <p:spPr>
          <a:xfrm>
            <a:off x="887580" y="2969471"/>
            <a:ext cx="6715125" cy="1200329"/>
          </a:xfrm>
          <a:prstGeom prst="rect">
            <a:avLst/>
          </a:prstGeom>
        </p:spPr>
        <p:txBody>
          <a:bodyPr>
            <a:spAutoFit/>
          </a:bodyPr>
          <a:lstStyle/>
          <a:p>
            <a:r>
              <a:rPr lang="es-ES" dirty="0">
                <a:latin typeface="URWPalladioL-Roma"/>
              </a:rPr>
              <a:t>Para reescribir una función, simplemente hay que crear una nueva definición para esa función en la clase derivada. Está diciendo, </a:t>
            </a:r>
            <a:r>
              <a:rPr lang="es-ES" b="1" dirty="0">
                <a:latin typeface="URWPalladioL-Roma"/>
              </a:rPr>
              <a:t>«Estoy usando la misma función de interfaz aquí, pero quiero hacer algo diferente para mi nuevo tipo».</a:t>
            </a:r>
            <a:endParaRPr lang="es-AR" b="1" dirty="0"/>
          </a:p>
        </p:txBody>
      </p:sp>
      <p:pic>
        <p:nvPicPr>
          <p:cNvPr id="9" name="Imagen 8"/>
          <p:cNvPicPr>
            <a:picLocks noChangeAspect="1"/>
          </p:cNvPicPr>
          <p:nvPr/>
        </p:nvPicPr>
        <p:blipFill>
          <a:blip r:embed="rId2"/>
          <a:stretch>
            <a:fillRect/>
          </a:stretch>
        </p:blipFill>
        <p:spPr>
          <a:xfrm>
            <a:off x="7602705" y="2254250"/>
            <a:ext cx="5277966" cy="4454237"/>
          </a:xfrm>
          <a:prstGeom prst="rect">
            <a:avLst/>
          </a:prstGeom>
        </p:spPr>
      </p:pic>
      <p:cxnSp>
        <p:nvCxnSpPr>
          <p:cNvPr id="11" name="Conector recto de flecha 10"/>
          <p:cNvCxnSpPr/>
          <p:nvPr/>
        </p:nvCxnSpPr>
        <p:spPr>
          <a:xfrm>
            <a:off x="6259512" y="6216650"/>
            <a:ext cx="91440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639383"/>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Herencia – mas…</a:t>
            </a:r>
            <a:endParaRPr lang="es-AR" dirty="0"/>
          </a:p>
        </p:txBody>
      </p:sp>
      <p:sp>
        <p:nvSpPr>
          <p:cNvPr id="3" name="Marcador de contenido 2"/>
          <p:cNvSpPr>
            <a:spLocks noGrp="1"/>
          </p:cNvSpPr>
          <p:nvPr>
            <p:ph idx="1"/>
          </p:nvPr>
        </p:nvSpPr>
        <p:spPr>
          <a:xfrm>
            <a:off x="671671" y="1180685"/>
            <a:ext cx="7340441" cy="5630659"/>
          </a:xfrm>
        </p:spPr>
        <p:txBody>
          <a:bodyPr>
            <a:normAutofit fontScale="62500" lnSpcReduction="20000"/>
          </a:bodyPr>
          <a:lstStyle/>
          <a:p>
            <a:r>
              <a:rPr lang="es-AR" dirty="0">
                <a:effectLst/>
              </a:rPr>
              <a:t>Es importante aclarar que los miembros de una clase con acceso privado </a:t>
            </a:r>
            <a:r>
              <a:rPr lang="es-AR" b="1" dirty="0">
                <a:effectLst/>
              </a:rPr>
              <a:t>NO</a:t>
            </a:r>
            <a:r>
              <a:rPr lang="es-AR" dirty="0">
                <a:effectLst/>
              </a:rPr>
              <a:t> son heredables, como tampoco lo son los constructores, destructores, clases y funciones amigas, y operadores sobrecargados. A continuación se listan los 3 tipos de herencia en C++:</a:t>
            </a:r>
            <a:br>
              <a:rPr lang="es-AR" dirty="0">
                <a:effectLst/>
              </a:rPr>
            </a:br>
            <a:endParaRPr lang="es-AR" dirty="0">
              <a:effectLst/>
            </a:endParaRPr>
          </a:p>
          <a:p>
            <a:pPr lvl="0"/>
            <a:r>
              <a:rPr lang="es-AR" b="1" dirty="0">
                <a:effectLst/>
              </a:rPr>
              <a:t>Herencia pública:</a:t>
            </a:r>
            <a:r>
              <a:rPr lang="es-AR" dirty="0">
                <a:effectLst/>
              </a:rPr>
              <a:t> Se refiere a la herencia en la que todos los miembros públicos y protegidos de la clase base conservan esos mismos niveles de acceso respectivamente en las clases derivadas.</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2800" dirty="0" err="1">
                <a:solidFill>
                  <a:srgbClr val="4271AE"/>
                </a:solidFill>
                <a:effectLst/>
                <a:latin typeface="Courier New" panose="02070309020205020404" pitchFamily="49" charset="0"/>
                <a:ea typeface="Times New Roman" panose="02020603050405020304" pitchFamily="18" charset="0"/>
                <a:cs typeface="Times New Roman" panose="02020603050405020304" pitchFamily="18" charset="0"/>
              </a:rPr>
              <a:t>ClaseDerivada</a:t>
            </a:r>
            <a:r>
              <a:rPr lang="es-AR" sz="2800" dirty="0">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s-AR" sz="2800" dirty="0" err="1">
                <a:solidFill>
                  <a:srgbClr val="8959A8"/>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s-AR" sz="2800" dirty="0">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AR" sz="2800" dirty="0" err="1">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ClaseBase</a:t>
            </a:r>
            <a:br>
              <a:rPr lang="es-AR" sz="2800" dirty="0">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b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AR" b="1" dirty="0">
                <a:effectLst/>
              </a:rPr>
              <a:t>Herencia protegida:</a:t>
            </a:r>
            <a:r>
              <a:rPr lang="es-AR" dirty="0">
                <a:effectLst/>
              </a:rPr>
              <a:t> Se refiere a la herencia en la que todos los miembros públicos de la clase base adquieren el nivel de acceso protegido en las clases derivadas, mientras que los miembros protegidos conservan su nivel de acceso. Lo anterior indica que una clase derivada puede luego heredar a otra clase los miembros protegidos que heredó de su clase base.</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2800" dirty="0" err="1">
                <a:solidFill>
                  <a:srgbClr val="8959A8"/>
                </a:solidFill>
                <a:effectLst/>
                <a:latin typeface="Courier New" panose="02070309020205020404" pitchFamily="49" charset="0"/>
                <a:ea typeface="Times New Roman" panose="02020603050405020304" pitchFamily="18" charset="0"/>
                <a:cs typeface="Times New Roman" panose="02020603050405020304" pitchFamily="18" charset="0"/>
              </a:rPr>
              <a:t>class</a:t>
            </a:r>
            <a:r>
              <a:rPr lang="es-AR" sz="2800" dirty="0">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AR" sz="2800" dirty="0" err="1">
                <a:solidFill>
                  <a:srgbClr val="4271AE"/>
                </a:solidFill>
                <a:effectLst/>
                <a:latin typeface="Courier New" panose="02070309020205020404" pitchFamily="49" charset="0"/>
                <a:ea typeface="Times New Roman" panose="02020603050405020304" pitchFamily="18" charset="0"/>
                <a:cs typeface="Times New Roman" panose="02020603050405020304" pitchFamily="18" charset="0"/>
              </a:rPr>
              <a:t>ClaseDerivada</a:t>
            </a:r>
            <a:r>
              <a:rPr lang="es-AR" sz="2800" dirty="0">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s-AR" sz="2800" dirty="0" err="1">
                <a:solidFill>
                  <a:srgbClr val="8959A8"/>
                </a:solidFill>
                <a:effectLst/>
                <a:latin typeface="Courier New" panose="02070309020205020404" pitchFamily="49" charset="0"/>
                <a:ea typeface="Times New Roman" panose="02020603050405020304" pitchFamily="18" charset="0"/>
                <a:cs typeface="Times New Roman" panose="02020603050405020304" pitchFamily="18" charset="0"/>
              </a:rPr>
              <a:t>protected</a:t>
            </a:r>
            <a:r>
              <a:rPr lang="es-AR" sz="2800" dirty="0">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AR" sz="2800" dirty="0" err="1">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ClaseBase</a:t>
            </a: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a:p>
            <a:pPr lvl="0"/>
            <a:endParaRPr lang="es-AR" b="1" dirty="0">
              <a:effectLst/>
            </a:endParaRPr>
          </a:p>
          <a:p>
            <a:pPr lvl="0"/>
            <a:r>
              <a:rPr lang="es-AR" b="1" dirty="0">
                <a:effectLst/>
              </a:rPr>
              <a:t>Herencia privada:</a:t>
            </a:r>
            <a:r>
              <a:rPr lang="es-AR" dirty="0">
                <a:effectLst/>
              </a:rPr>
              <a:t> Se refiere a la herencia en la que todos los miembros públicos y protegidos de la clase base adquieren el nivel de acceso privado en las clases derivadas. De ahí se desprende que una clase derivada que haya heredado mediante herencia privada no puede heredar a otras clases los miembros que ha heredado de otras clases.</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2800" dirty="0" err="1">
                <a:solidFill>
                  <a:srgbClr val="8959A8"/>
                </a:solidFill>
                <a:effectLst/>
                <a:latin typeface="Courier New" panose="02070309020205020404" pitchFamily="49" charset="0"/>
                <a:ea typeface="Times New Roman" panose="02020603050405020304" pitchFamily="18" charset="0"/>
                <a:cs typeface="Times New Roman" panose="02020603050405020304" pitchFamily="18" charset="0"/>
              </a:rPr>
              <a:t>class</a:t>
            </a:r>
            <a:r>
              <a:rPr lang="es-AR" sz="2800" dirty="0">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AR" sz="2800" dirty="0" err="1">
                <a:solidFill>
                  <a:srgbClr val="4271AE"/>
                </a:solidFill>
                <a:effectLst/>
                <a:latin typeface="Courier New" panose="02070309020205020404" pitchFamily="49" charset="0"/>
                <a:ea typeface="Times New Roman" panose="02020603050405020304" pitchFamily="18" charset="0"/>
                <a:cs typeface="Times New Roman" panose="02020603050405020304" pitchFamily="18" charset="0"/>
              </a:rPr>
              <a:t>ClaseDerivada</a:t>
            </a:r>
            <a:r>
              <a:rPr lang="es-AR" sz="2800" dirty="0">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s-AR" sz="2800" dirty="0" err="1">
                <a:solidFill>
                  <a:srgbClr val="8959A8"/>
                </a:solidFill>
                <a:effectLst/>
                <a:latin typeface="Courier New" panose="02070309020205020404" pitchFamily="49" charset="0"/>
                <a:ea typeface="Times New Roman" panose="02020603050405020304" pitchFamily="18" charset="0"/>
                <a:cs typeface="Times New Roman" panose="02020603050405020304" pitchFamily="18" charset="0"/>
              </a:rPr>
              <a:t>private</a:t>
            </a:r>
            <a:r>
              <a:rPr lang="es-AR" sz="2800" dirty="0">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AR" sz="2800" dirty="0" err="1">
                <a:solidFill>
                  <a:srgbClr val="454C55"/>
                </a:solidFill>
                <a:effectLst/>
                <a:latin typeface="Courier New" panose="02070309020205020404" pitchFamily="49" charset="0"/>
                <a:ea typeface="Times New Roman" panose="02020603050405020304" pitchFamily="18" charset="0"/>
                <a:cs typeface="Times New Roman" panose="02020603050405020304" pitchFamily="18" charset="0"/>
              </a:rPr>
              <a:t>ClaseBase</a:t>
            </a: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
        <p:nvSpPr>
          <p:cNvPr id="4" name="Marcador de fecha 3"/>
          <p:cNvSpPr>
            <a:spLocks noGrp="1"/>
          </p:cNvSpPr>
          <p:nvPr>
            <p:ph type="dt" sz="half" idx="10"/>
          </p:nvPr>
        </p:nvSpPr>
        <p:spPr/>
        <p:txBody>
          <a:bodyPr/>
          <a:lstStyle/>
          <a:p>
            <a:fld id="{975F39D9-052D-4CFB-B8E0-EFFB57CC0D2F}" type="datetime12">
              <a:rPr lang="es-AR" smtClean="0"/>
              <a:t>7:15 a.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pic>
        <p:nvPicPr>
          <p:cNvPr id="6" name="Imagen 5"/>
          <p:cNvPicPr>
            <a:picLocks noChangeAspect="1"/>
          </p:cNvPicPr>
          <p:nvPr/>
        </p:nvPicPr>
        <p:blipFill>
          <a:blip r:embed="rId2"/>
          <a:stretch>
            <a:fillRect/>
          </a:stretch>
        </p:blipFill>
        <p:spPr>
          <a:xfrm>
            <a:off x="8338106" y="145448"/>
            <a:ext cx="4550806" cy="2642202"/>
          </a:xfrm>
          <a:prstGeom prst="rect">
            <a:avLst/>
          </a:prstGeom>
        </p:spPr>
      </p:pic>
      <p:pic>
        <p:nvPicPr>
          <p:cNvPr id="7" name="Imagen 6"/>
          <p:cNvPicPr>
            <a:picLocks noChangeAspect="1"/>
          </p:cNvPicPr>
          <p:nvPr/>
        </p:nvPicPr>
        <p:blipFill>
          <a:blip r:embed="rId3"/>
          <a:stretch>
            <a:fillRect/>
          </a:stretch>
        </p:blipFill>
        <p:spPr>
          <a:xfrm>
            <a:off x="8338106" y="2893436"/>
            <a:ext cx="4522230" cy="4014115"/>
          </a:xfrm>
          <a:prstGeom prst="rect">
            <a:avLst/>
          </a:prstGeom>
        </p:spPr>
      </p:pic>
    </p:spTree>
    <p:extLst>
      <p:ext uri="{BB962C8B-B14F-4D97-AF65-F5344CB8AC3E}">
        <p14:creationId xmlns:p14="http://schemas.microsoft.com/office/powerpoint/2010/main" val="3230775912"/>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3132" y="89916"/>
            <a:ext cx="9650780" cy="515526"/>
          </a:xfrm>
        </p:spPr>
        <p:txBody>
          <a:bodyPr>
            <a:normAutofit fontScale="90000"/>
          </a:bodyPr>
          <a:lstStyle/>
          <a:p>
            <a:r>
              <a:rPr lang="es-AR" dirty="0"/>
              <a:t>9. Sustitución - Relaciones es-un vs. es-como-un</a:t>
            </a:r>
          </a:p>
        </p:txBody>
      </p:sp>
      <p:sp>
        <p:nvSpPr>
          <p:cNvPr id="3" name="Marcador de texto 2"/>
          <p:cNvSpPr>
            <a:spLocks noGrp="1"/>
          </p:cNvSpPr>
          <p:nvPr>
            <p:ph idx="1"/>
          </p:nvPr>
        </p:nvSpPr>
        <p:spPr>
          <a:xfrm>
            <a:off x="468312" y="1028859"/>
            <a:ext cx="12725400" cy="2215991"/>
          </a:xfrm>
        </p:spPr>
        <p:txBody>
          <a:bodyPr/>
          <a:lstStyle/>
          <a:p>
            <a:r>
              <a:rPr lang="es-AR" sz="1800" dirty="0"/>
              <a:t>Hay cierta controversia que puede ocurrir con la herencia: ¿la herencia debería limitarse a anular sólo funciones de la clase base (y no añadir nuevos métodos que no estén en la clase base)? Esto puede significar que el tipo derivado es exactamente el mismo tipo que la clase base dado que tiene exactamente la misma interfaz. Como resultado, se puede sustituir un objeto de una clase derivada por un objeto de la clase base. Se puede pensar como una sustitución pura, y se suele llamar principio de sustitución. En cierto modo, esta es la forma ideal de tratar la herencia. A menudo nos referimos a las relaciones entre la clase base y clases derivadas en este caso como una relación es-un, porque se dice «un círculo es una figura». Un modo de probar la herencia es determinar si se puede considerar la relación es-un sobre las clases y si tiene sentido.</a:t>
            </a:r>
          </a:p>
          <a:p>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22</a:t>
            </a:fld>
            <a:endParaRPr lang="es-AR" spc="10" dirty="0"/>
          </a:p>
        </p:txBody>
      </p:sp>
      <p:sp>
        <p:nvSpPr>
          <p:cNvPr id="7" name="Rectángulo 6"/>
          <p:cNvSpPr/>
          <p:nvPr/>
        </p:nvSpPr>
        <p:spPr>
          <a:xfrm>
            <a:off x="315913" y="3313085"/>
            <a:ext cx="6056346" cy="3055965"/>
          </a:xfrm>
          <a:prstGeom prst="rect">
            <a:avLst/>
          </a:prstGeom>
        </p:spPr>
        <p:txBody>
          <a:bodyPr wrap="square">
            <a:spAutoFit/>
          </a:bodyPr>
          <a:lstStyle/>
          <a:p>
            <a:pPr>
              <a:lnSpc>
                <a:spcPct val="107000"/>
              </a:lnSpc>
              <a:spcAft>
                <a:spcPts val="0"/>
              </a:spcAft>
            </a:pPr>
            <a:r>
              <a:rPr lang="es-AR" dirty="0">
                <a:latin typeface="URWPalladioL-Roma"/>
                <a:ea typeface="Calibri" panose="020F0502020204030204" pitchFamily="34" charset="0"/>
                <a:cs typeface="URWPalladioL-Roma"/>
              </a:rPr>
              <a:t>Hay ocasiones en las que se deben añadir nuevos elementos a la interfaz de un tipo derivado, de esta manera se amplía la interfaz y se crea un tipo nuevo. El nuevo tipo todavía puede ser sustituido por el tipo base, pero la sustitución no es perfecta porque sus nuevas funciones no son accesibles desde el tipo base. Esta relación se conoce como </a:t>
            </a:r>
            <a:r>
              <a:rPr lang="es-AR" dirty="0">
                <a:latin typeface="URWPalladioL-Ital"/>
                <a:ea typeface="Calibri" panose="020F0502020204030204" pitchFamily="34" charset="0"/>
                <a:cs typeface="URWPalladioL-Ital"/>
              </a:rPr>
              <a:t>es-como-un</a:t>
            </a:r>
            <a:r>
              <a:rPr lang="es-AR" dirty="0">
                <a:latin typeface="URWPalladioL-Roma"/>
                <a:ea typeface="Calibri" panose="020F0502020204030204" pitchFamily="34" charset="0"/>
                <a:cs typeface="URWPalladioL-Roma"/>
              </a:rPr>
              <a:t>; el nuevo tipo tiene la interfaz del viejo tipo, pero también contiene otras funciones, por lo que se puede decir que es exactamente el mismo.</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4811712" y="6490531"/>
            <a:ext cx="6172199" cy="338554"/>
          </a:xfrm>
          <a:prstGeom prst="rect">
            <a:avLst/>
          </a:prstGeom>
        </p:spPr>
        <p:txBody>
          <a:bodyPr wrap="square">
            <a:spAutoFit/>
          </a:bodyPr>
          <a:lstStyle/>
          <a:p>
            <a:r>
              <a:rPr lang="es-ES" sz="1600" dirty="0">
                <a:latin typeface="URWPalladioL-Roma"/>
              </a:rPr>
              <a:t>se debería renombrar a «sistema de control de temperatura</a:t>
            </a:r>
            <a:r>
              <a:rPr lang="es-AR" sz="1600" dirty="0">
                <a:latin typeface="URWPalladioL-Roma"/>
              </a:rPr>
              <a:t>»</a:t>
            </a:r>
            <a:endParaRPr lang="es-AR" sz="1600" dirty="0"/>
          </a:p>
        </p:txBody>
      </p:sp>
      <p:pic>
        <p:nvPicPr>
          <p:cNvPr id="10" name="Imagen 9"/>
          <p:cNvPicPr>
            <a:picLocks noChangeAspect="1"/>
          </p:cNvPicPr>
          <p:nvPr/>
        </p:nvPicPr>
        <p:blipFill>
          <a:blip r:embed="rId2"/>
          <a:stretch>
            <a:fillRect/>
          </a:stretch>
        </p:blipFill>
        <p:spPr>
          <a:xfrm>
            <a:off x="6462966" y="2977094"/>
            <a:ext cx="6705763" cy="3484068"/>
          </a:xfrm>
          <a:prstGeom prst="rect">
            <a:avLst/>
          </a:prstGeom>
        </p:spPr>
      </p:pic>
    </p:spTree>
    <p:extLst>
      <p:ext uri="{BB962C8B-B14F-4D97-AF65-F5344CB8AC3E}">
        <p14:creationId xmlns:p14="http://schemas.microsoft.com/office/powerpoint/2010/main" val="2231515719"/>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8312" y="214724"/>
            <a:ext cx="13030200" cy="515526"/>
          </a:xfrm>
        </p:spPr>
        <p:txBody>
          <a:bodyPr>
            <a:normAutofit fontScale="90000"/>
          </a:bodyPr>
          <a:lstStyle/>
          <a:p>
            <a:r>
              <a:rPr lang="es-ES" dirty="0"/>
              <a:t>10. Polimorfismo - Objetos intercambiables gracias al polimorfismo</a:t>
            </a:r>
            <a:endParaRPr lang="es-AR" dirty="0"/>
          </a:p>
        </p:txBody>
      </p:sp>
      <p:sp>
        <p:nvSpPr>
          <p:cNvPr id="3" name="Marcador de texto 2"/>
          <p:cNvSpPr>
            <a:spLocks noGrp="1"/>
          </p:cNvSpPr>
          <p:nvPr>
            <p:ph idx="1"/>
          </p:nvPr>
        </p:nvSpPr>
        <p:spPr>
          <a:xfrm>
            <a:off x="315912" y="1049457"/>
            <a:ext cx="12877800" cy="1661993"/>
          </a:xfrm>
        </p:spPr>
        <p:txBody>
          <a:bodyPr/>
          <a:lstStyle/>
          <a:p>
            <a:r>
              <a:rPr lang="es-AR" sz="1800" dirty="0"/>
              <a:t>Cuando se manejan jerarquías de tipos, se suele tratar un objeto no como el tipo específico si no como su tipo base. Esto le permite escribir código que no depende de los tipos específicos. En el ejemplo de la figura, las funciones manipulan figuras genéricas sin preocuparse de si son círculos, cuadrados, triángulos, etc. Todas las figuras se pueden dibujar, borrar y mover, pero estas funciones simplemente envían un mensaje a un objeto figura, sin preocuparse de cómo se las arregla el objeto con cada mensaje.</a:t>
            </a:r>
          </a:p>
          <a:p>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23</a:t>
            </a:fld>
            <a:endParaRPr lang="es-AR" spc="10" dirty="0"/>
          </a:p>
        </p:txBody>
      </p:sp>
      <p:sp>
        <p:nvSpPr>
          <p:cNvPr id="7" name="Rectángulo 6"/>
          <p:cNvSpPr/>
          <p:nvPr/>
        </p:nvSpPr>
        <p:spPr>
          <a:xfrm>
            <a:off x="315913" y="2414923"/>
            <a:ext cx="4495800" cy="4241418"/>
          </a:xfrm>
          <a:prstGeom prst="rect">
            <a:avLst/>
          </a:prstGeom>
        </p:spPr>
        <p:txBody>
          <a:bodyPr wrap="square">
            <a:spAutoFit/>
          </a:bodyPr>
          <a:lstStyle/>
          <a:p>
            <a:pPr>
              <a:lnSpc>
                <a:spcPct val="107000"/>
              </a:lnSpc>
              <a:spcAft>
                <a:spcPts val="0"/>
              </a:spcAft>
            </a:pPr>
            <a:r>
              <a:rPr lang="es-AR" dirty="0">
                <a:latin typeface="URWPalladioL-Roma"/>
                <a:ea typeface="Calibri" panose="020F0502020204030204" pitchFamily="34" charset="0"/>
                <a:cs typeface="URWPalladioL-Roma"/>
              </a:rPr>
              <a:t>Semejante código no está afectado por la adición de nuevos tipos, y añadir nuevos tipos es la forma más común de extender un programa orientado a objetos para tratar nuevas situaciones. Por ejemplo, puede derivar un nuevo subtipo de figura llamado </a:t>
            </a:r>
            <a:r>
              <a:rPr lang="es-AR" dirty="0">
                <a:latin typeface="NimbusMonL-Regu"/>
                <a:ea typeface="Calibri" panose="020F0502020204030204" pitchFamily="34" charset="0"/>
                <a:cs typeface="NimbusMonL-Regu"/>
              </a:rPr>
              <a:t>pentágono </a:t>
            </a:r>
            <a:r>
              <a:rPr lang="es-AR" dirty="0">
                <a:latin typeface="URWPalladioL-Roma"/>
                <a:ea typeface="Calibri" panose="020F0502020204030204" pitchFamily="34" charset="0"/>
                <a:cs typeface="URWPalladioL-Roma"/>
              </a:rPr>
              <a:t>sin modificar las funciones que tratan sólo con figuras genéricas. Esta habilidad para extender un programa fácilmente derivando nuevos subtipos es importante porque mejora enormemente los diseños al mismo tiempo que reduce el coste del mantenimiento del software.</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n 10"/>
          <p:cNvPicPr>
            <a:picLocks noChangeAspect="1"/>
          </p:cNvPicPr>
          <p:nvPr/>
        </p:nvPicPr>
        <p:blipFill>
          <a:blip r:embed="rId2"/>
          <a:stretch>
            <a:fillRect/>
          </a:stretch>
        </p:blipFill>
        <p:spPr>
          <a:xfrm>
            <a:off x="5649912" y="3193457"/>
            <a:ext cx="7267119" cy="3056949"/>
          </a:xfrm>
          <a:prstGeom prst="rect">
            <a:avLst/>
          </a:prstGeom>
        </p:spPr>
      </p:pic>
    </p:spTree>
    <p:extLst>
      <p:ext uri="{BB962C8B-B14F-4D97-AF65-F5344CB8AC3E}">
        <p14:creationId xmlns:p14="http://schemas.microsoft.com/office/powerpoint/2010/main" val="766311979"/>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5512" y="44450"/>
            <a:ext cx="11049000" cy="685800"/>
          </a:xfrm>
        </p:spPr>
        <p:txBody>
          <a:bodyPr>
            <a:normAutofit/>
          </a:bodyPr>
          <a:lstStyle/>
          <a:p>
            <a:r>
              <a:rPr lang="es-ES" dirty="0"/>
              <a:t>Objetos intercambiables gracias al polimorfismo</a:t>
            </a:r>
            <a:endParaRPr lang="es-AR" dirty="0"/>
          </a:p>
        </p:txBody>
      </p:sp>
      <p:sp>
        <p:nvSpPr>
          <p:cNvPr id="3" name="Marcador de texto 2"/>
          <p:cNvSpPr>
            <a:spLocks noGrp="1"/>
          </p:cNvSpPr>
          <p:nvPr>
            <p:ph idx="1"/>
          </p:nvPr>
        </p:nvSpPr>
        <p:spPr>
          <a:xfrm>
            <a:off x="315912" y="1069816"/>
            <a:ext cx="12879502" cy="2708434"/>
          </a:xfrm>
        </p:spPr>
        <p:txBody>
          <a:bodyPr/>
          <a:lstStyle/>
          <a:p>
            <a:r>
              <a:rPr lang="es-AR" sz="1600" dirty="0"/>
              <a:t>Hay un problema, no obstante, con intentar tratar un tipo derivado como sus tipos base genéricos (círculos como figuras, bicicletas como vehículos, cormoranes como pájaros, </a:t>
            </a:r>
            <a:r>
              <a:rPr lang="es-AR" sz="1600" dirty="0" err="1"/>
              <a:t>etc</a:t>
            </a:r>
            <a:r>
              <a:rPr lang="es-AR" sz="1600" dirty="0"/>
              <a:t>). Si una función va a indicar a una figura genérica que se dibuje a sí misma, o a un vehículo genérico que se conduzca, o a un pájaro genérico que se mueva, el compilador en el momento de la compilación no sabe con precisión qué pieza del código será ejecutada. Este es el punto clave - cuando el mensaje se envía, el programador no quiere saber qué pieza de código será ejecutada; la función dibujar() se puede aplicar a un círculo, un cuadrado, o un triángulo, y el objeto ejecutará el código correcto dependiendo de tipo específico. Si no sabe qué pieza del código se ejecuta, ¿qué hace? Por ejemplo, en el siguiente diagrama el objeto </a:t>
            </a:r>
            <a:r>
              <a:rPr lang="es-AR" sz="1600" dirty="0" err="1"/>
              <a:t>ControladorDePájaro</a:t>
            </a:r>
            <a:r>
              <a:rPr lang="es-AR" sz="1600" dirty="0"/>
              <a:t> trabaja con los objetos genéricos Pájaro, y no sabe de qué tipo son exactamente. Esto es conveniente desde la perspectiva del </a:t>
            </a:r>
            <a:r>
              <a:rPr lang="es-AR" sz="1600" dirty="0" err="1"/>
              <a:t>ControladorDePájaro</a:t>
            </a:r>
            <a:r>
              <a:rPr lang="es-AR" sz="1600" dirty="0"/>
              <a:t>, porque no hay que escribir código especial para determinar el tipo exacto de Pájaro con el que está trabajando, o el comportamiento del Pájaro. Entonces, ¿qué hace que cuando se invoca mover() ignorando el tipo específico de Pájaro, puede ocurrir el comportamiento correcto (un Ganso corre, vuela, o nada, y un Pingüino corre o nada)?</a:t>
            </a:r>
          </a:p>
          <a:p>
            <a:endParaRPr lang="es-AR" sz="16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24</a:t>
            </a:fld>
            <a:endParaRPr lang="es-AR" spc="10" dirty="0"/>
          </a:p>
        </p:txBody>
      </p:sp>
      <p:sp>
        <p:nvSpPr>
          <p:cNvPr id="8" name="Rectángulo 7"/>
          <p:cNvSpPr/>
          <p:nvPr/>
        </p:nvSpPr>
        <p:spPr>
          <a:xfrm>
            <a:off x="230187" y="3426343"/>
            <a:ext cx="8543925" cy="3780907"/>
          </a:xfrm>
          <a:prstGeom prst="rect">
            <a:avLst/>
          </a:prstGeom>
        </p:spPr>
        <p:txBody>
          <a:bodyPr wrap="square">
            <a:spAutoFit/>
          </a:bodyPr>
          <a:lstStyle/>
          <a:p>
            <a:pPr>
              <a:lnSpc>
                <a:spcPct val="107000"/>
              </a:lnSpc>
              <a:spcAft>
                <a:spcPts val="0"/>
              </a:spcAft>
            </a:pPr>
            <a:r>
              <a:rPr lang="es-AR" sz="1600" dirty="0">
                <a:latin typeface="URWPalladioL-Roma"/>
                <a:ea typeface="Calibri" panose="020F0502020204030204" pitchFamily="34" charset="0"/>
                <a:cs typeface="URWPalladioL-Roma"/>
              </a:rPr>
              <a:t>La respuesta es el primer giro en programación orientada a objetos: el compilador no hace una llamada a la función en el sentido tradicional. La llamada a función generada por un compilador no-OO provoca lo que se llama una </a:t>
            </a:r>
            <a:r>
              <a:rPr lang="es-AR" sz="1600" dirty="0">
                <a:latin typeface="URWPalladioL-Ital"/>
                <a:ea typeface="Calibri" panose="020F0502020204030204" pitchFamily="34" charset="0"/>
                <a:cs typeface="URWPalladioL-Ital"/>
              </a:rPr>
              <a:t>ligadura temprana </a:t>
            </a:r>
            <a:r>
              <a:rPr lang="es-AR" sz="1600" dirty="0">
                <a:latin typeface="URWPalladioL-Roma"/>
                <a:ea typeface="Calibri" panose="020F0502020204030204" pitchFamily="34" charset="0"/>
                <a:cs typeface="URWPalladioL-Roma"/>
              </a:rPr>
              <a:t>(</a:t>
            </a:r>
            <a:r>
              <a:rPr lang="es-AR" sz="1600" dirty="0" err="1">
                <a:latin typeface="URWPalladioL-Ital"/>
                <a:ea typeface="Calibri" panose="020F0502020204030204" pitchFamily="34" charset="0"/>
                <a:cs typeface="URWPalladioL-Ital"/>
              </a:rPr>
              <a:t>early</a:t>
            </a:r>
            <a:r>
              <a:rPr lang="es-AR" sz="1600" dirty="0">
                <a:latin typeface="URWPalladioL-Ital"/>
                <a:ea typeface="Calibri" panose="020F0502020204030204" pitchFamily="34" charset="0"/>
                <a:cs typeface="URWPalladioL-Ital"/>
              </a:rPr>
              <a:t> </a:t>
            </a:r>
            <a:r>
              <a:rPr lang="es-AR" sz="1600" dirty="0" err="1">
                <a:latin typeface="URWPalladioL-Ital"/>
                <a:ea typeface="Calibri" panose="020F0502020204030204" pitchFamily="34" charset="0"/>
                <a:cs typeface="URWPalladioL-Ital"/>
              </a:rPr>
              <a:t>binding</a:t>
            </a:r>
            <a:r>
              <a:rPr lang="es-AR" sz="1600" dirty="0">
                <a:latin typeface="URWPalladioL-Roma"/>
                <a:ea typeface="Calibri" panose="020F0502020204030204" pitchFamily="34" charset="0"/>
                <a:cs typeface="URWPalladioL-Roma"/>
              </a:rPr>
              <a:t>), un término que quizá no haya oído antes porque nunca ha pensado en que hubiera ninguna otra forma. Significa que el compilador genera una llamada al nombre de la función específica, y el enlazador resuelve esta llamada con la dirección absoluta del código que se ejecutará. En POO, el programa no puede determinar la dirección del código hasta el momento de la ejecución, de modo que se necesita algún otro esquema cuando se envía un mensaje a un objeto genérico. Para resolver el problema, los lenguajes orientados a objetos usan el concepto de </a:t>
            </a:r>
            <a:r>
              <a:rPr lang="es-AR" sz="1600" dirty="0">
                <a:latin typeface="URWPalladioL-Ital"/>
                <a:ea typeface="Calibri" panose="020F0502020204030204" pitchFamily="34" charset="0"/>
                <a:cs typeface="URWPalladioL-Ital"/>
              </a:rPr>
              <a:t>ligadura tardía </a:t>
            </a:r>
            <a:r>
              <a:rPr lang="es-AR" sz="1600" dirty="0">
                <a:latin typeface="URWPalladioL-Roma"/>
                <a:ea typeface="Calibri" panose="020F0502020204030204" pitchFamily="34" charset="0"/>
                <a:cs typeface="URWPalladioL-Roma"/>
              </a:rPr>
              <a:t>(</a:t>
            </a:r>
            <a:r>
              <a:rPr lang="es-AR" sz="1600" dirty="0">
                <a:latin typeface="URWPalladioL-Ital"/>
                <a:ea typeface="Calibri" panose="020F0502020204030204" pitchFamily="34" charset="0"/>
                <a:cs typeface="URWPalladioL-Ital"/>
              </a:rPr>
              <a:t>late </a:t>
            </a:r>
            <a:r>
              <a:rPr lang="es-AR" sz="1600" dirty="0" err="1">
                <a:latin typeface="URWPalladioL-Ital"/>
                <a:ea typeface="Calibri" panose="020F0502020204030204" pitchFamily="34" charset="0"/>
                <a:cs typeface="URWPalladioL-Ital"/>
              </a:rPr>
              <a:t>binding</a:t>
            </a:r>
            <a:r>
              <a:rPr lang="es-AR" sz="1600" dirty="0">
                <a:latin typeface="URWPalladioL-Roma"/>
                <a:ea typeface="Calibri" panose="020F0502020204030204" pitchFamily="34" charset="0"/>
                <a:cs typeface="URWPalladioL-Roma"/>
              </a:rPr>
              <a:t>). Cuando envía un mensaje a un objeto, el código invocado no está determinado hasta el momento de la ejecución. El compilador se asegura de que la función existe y realiza una comprobación de tipo de los argumentos y el valor de retorno (el lenguaje que no realiza esta comprobación se dice que es </a:t>
            </a:r>
            <a:r>
              <a:rPr lang="es-AR" sz="1600" dirty="0">
                <a:latin typeface="URWPalladioL-Ital"/>
                <a:ea typeface="Calibri" panose="020F0502020204030204" pitchFamily="34" charset="0"/>
                <a:cs typeface="URWPalladioL-Ital"/>
              </a:rPr>
              <a:t>débilmente </a:t>
            </a:r>
            <a:r>
              <a:rPr lang="es-AR" sz="1600" dirty="0" err="1">
                <a:latin typeface="URWPalladioL-Ital"/>
                <a:ea typeface="Calibri" panose="020F0502020204030204" pitchFamily="34" charset="0"/>
                <a:cs typeface="URWPalladioL-Ital"/>
              </a:rPr>
              <a:t>tipado</a:t>
            </a:r>
            <a:r>
              <a:rPr lang="es-AR" sz="1600" dirty="0">
                <a:latin typeface="URWPalladioL-Roma"/>
                <a:ea typeface="Calibri" panose="020F0502020204030204" pitchFamily="34" charset="0"/>
                <a:cs typeface="URWPalladioL-Roma"/>
              </a:rPr>
              <a:t>), pero no sabe el código exacto a ejecutar.</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a:blip r:embed="rId2"/>
          <a:stretch>
            <a:fillRect/>
          </a:stretch>
        </p:blipFill>
        <p:spPr>
          <a:xfrm>
            <a:off x="8774112" y="3581483"/>
            <a:ext cx="4246607" cy="1786356"/>
          </a:xfrm>
          <a:prstGeom prst="rect">
            <a:avLst/>
          </a:prstGeom>
        </p:spPr>
      </p:pic>
    </p:spTree>
    <p:extLst>
      <p:ext uri="{BB962C8B-B14F-4D97-AF65-F5344CB8AC3E}">
        <p14:creationId xmlns:p14="http://schemas.microsoft.com/office/powerpoint/2010/main" val="1328716204"/>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3131" y="89917"/>
            <a:ext cx="10793329" cy="564134"/>
          </a:xfrm>
        </p:spPr>
        <p:txBody>
          <a:bodyPr>
            <a:normAutofit fontScale="90000"/>
          </a:bodyPr>
          <a:lstStyle/>
          <a:p>
            <a:r>
              <a:rPr lang="es-ES" dirty="0"/>
              <a:t>Objetos intercambiables gracias al polimorfismo</a:t>
            </a:r>
            <a:endParaRPr lang="es-AR" dirty="0"/>
          </a:p>
        </p:txBody>
      </p:sp>
      <p:sp>
        <p:nvSpPr>
          <p:cNvPr id="3" name="Marcador de texto 2"/>
          <p:cNvSpPr>
            <a:spLocks noGrp="1"/>
          </p:cNvSpPr>
          <p:nvPr>
            <p:ph idx="1"/>
          </p:nvPr>
        </p:nvSpPr>
        <p:spPr>
          <a:xfrm>
            <a:off x="163512" y="958850"/>
            <a:ext cx="13117513" cy="3016210"/>
          </a:xfrm>
        </p:spPr>
        <p:txBody>
          <a:bodyPr/>
          <a:lstStyle/>
          <a:p>
            <a:r>
              <a:rPr lang="es-AR" sz="1800" i="0" dirty="0">
                <a:latin typeface="Tahoma" panose="020B0604030504040204" pitchFamily="34" charset="0"/>
                <a:ea typeface="Tahoma" panose="020B0604030504040204" pitchFamily="34" charset="0"/>
                <a:cs typeface="Tahoma" panose="020B0604030504040204" pitchFamily="34" charset="0"/>
              </a:rPr>
              <a:t>Para llevar a cabo la ligadura tardía, el compilador de C++ inserta un trozo especial de código en lugar de la llamada absoluta. Este código calcula la dirección del cuerpo de la función, usando información almacenada en el objeto Cuando envía un mensaje a un objeto, el objeto comprende realmente qué hacer con  el mensaje. Es posible disponer de una función que tenga la flexibilidad de las propiedades de la ligadura tardía usando la palabra reservada </a:t>
            </a:r>
            <a:r>
              <a:rPr lang="es-AR" sz="1800" b="1" i="0" dirty="0">
                <a:latin typeface="Tahoma" panose="020B0604030504040204" pitchFamily="34" charset="0"/>
                <a:ea typeface="Tahoma" panose="020B0604030504040204" pitchFamily="34" charset="0"/>
                <a:cs typeface="Tahoma" panose="020B0604030504040204" pitchFamily="34" charset="0"/>
              </a:rPr>
              <a:t>virtual </a:t>
            </a:r>
            <a:r>
              <a:rPr lang="es-AR" sz="1800" i="0" dirty="0">
                <a:latin typeface="Tahoma" panose="020B0604030504040204" pitchFamily="34" charset="0"/>
                <a:ea typeface="Tahoma" panose="020B0604030504040204" pitchFamily="34" charset="0"/>
                <a:cs typeface="Tahoma" panose="020B0604030504040204" pitchFamily="34" charset="0"/>
              </a:rPr>
              <a:t>En C++, debe recordar añadir la palabra reservada virtual porque, por defecto, los métodos no se enlazan dinámicamente. Los métodos virtuales le permiten expresar las diferencias de comportamiento en clases de la misma familia. Estas diferencias son las que causan comportamientos polimórficos. </a:t>
            </a:r>
            <a:endParaRPr lang="es-AR" sz="1400" i="0" dirty="0">
              <a:latin typeface="Tahoma" panose="020B0604030504040204" pitchFamily="34" charset="0"/>
              <a:ea typeface="Tahoma" panose="020B0604030504040204" pitchFamily="34" charset="0"/>
              <a:cs typeface="Tahoma" panose="020B0604030504040204"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25</a:t>
            </a:fld>
            <a:endParaRPr lang="es-AR" spc="10" dirty="0"/>
          </a:p>
        </p:txBody>
      </p:sp>
      <p:sp>
        <p:nvSpPr>
          <p:cNvPr id="7" name="Rectángulo 6"/>
          <p:cNvSpPr/>
          <p:nvPr/>
        </p:nvSpPr>
        <p:spPr>
          <a:xfrm>
            <a:off x="163512" y="3776788"/>
            <a:ext cx="6715125" cy="2744662"/>
          </a:xfrm>
          <a:prstGeom prst="rect">
            <a:avLst/>
          </a:prstGeom>
        </p:spPr>
        <p:txBody>
          <a:bodyPr>
            <a:spAutoFit/>
          </a:bodyPr>
          <a:lstStyle/>
          <a:p>
            <a:pPr>
              <a:lnSpc>
                <a:spcPct val="107000"/>
              </a:lnSpc>
              <a:spcAft>
                <a:spcPts val="0"/>
              </a:spcAft>
            </a:pPr>
            <a:r>
              <a:rPr lang="es-AR" dirty="0">
                <a:latin typeface="URWPalladioL-Roma"/>
                <a:ea typeface="Calibri" panose="020F0502020204030204" pitchFamily="34" charset="0"/>
                <a:cs typeface="URWPalladioL-Roma"/>
              </a:rPr>
              <a:t>Para demostrar el polimorfismo, queremos escribir una única pieza de código que ignore los detalles específicos de tipo y hable sólo con la clase base. Este código está </a:t>
            </a:r>
            <a:r>
              <a:rPr lang="es-AR" dirty="0">
                <a:latin typeface="URWPalladioL-Ital"/>
                <a:ea typeface="Calibri" panose="020F0502020204030204" pitchFamily="34" charset="0"/>
                <a:cs typeface="URWPalladioL-Ital"/>
              </a:rPr>
              <a:t>desacoplado </a:t>
            </a:r>
            <a:r>
              <a:rPr lang="es-AR" dirty="0">
                <a:latin typeface="URWPalladioL-Roma"/>
                <a:ea typeface="Calibri" panose="020F0502020204030204" pitchFamily="34" charset="0"/>
                <a:cs typeface="URWPalladioL-Roma"/>
              </a:rPr>
              <a:t>de la información del tipo específico, y de esa manera es más simple de escribir y más fácil de entender. Y, si tiene un nuevo tipo - un </a:t>
            </a:r>
            <a:r>
              <a:rPr lang="es-AR" dirty="0">
                <a:latin typeface="NimbusMonL-Regu"/>
                <a:ea typeface="Calibri" panose="020F0502020204030204" pitchFamily="34" charset="0"/>
                <a:cs typeface="NimbusMonL-Regu"/>
              </a:rPr>
              <a:t>Hexágono</a:t>
            </a:r>
            <a:r>
              <a:rPr lang="es-AR" dirty="0">
                <a:latin typeface="URWPalladioL-Roma"/>
                <a:ea typeface="Calibri" panose="020F0502020204030204" pitchFamily="34" charset="0"/>
                <a:cs typeface="URWPalladioL-Roma"/>
              </a:rPr>
              <a:t>, por ejemplo - se añade a través de la herencia, el código que escriba funcionará igual de bien para el nuevo tipo de </a:t>
            </a:r>
            <a:r>
              <a:rPr lang="es-AR" dirty="0">
                <a:latin typeface="NimbusMonL-Regu"/>
                <a:ea typeface="Calibri" panose="020F0502020204030204" pitchFamily="34" charset="0"/>
                <a:cs typeface="NimbusMonL-Regu"/>
              </a:rPr>
              <a:t>Figura </a:t>
            </a:r>
            <a:r>
              <a:rPr lang="es-AR" dirty="0">
                <a:latin typeface="URWPalladioL-Roma"/>
                <a:ea typeface="Calibri" panose="020F0502020204030204" pitchFamily="34" charset="0"/>
                <a:cs typeface="URWPalladioL-Roma"/>
              </a:rPr>
              <a:t>como para los tipos anteriores. De esta manera, el programa es </a:t>
            </a:r>
            <a:r>
              <a:rPr lang="es-AR" dirty="0">
                <a:latin typeface="URWPalladioL-Ital"/>
                <a:ea typeface="Calibri" panose="020F0502020204030204" pitchFamily="34" charset="0"/>
                <a:cs typeface="URWPalladioL-Ital"/>
              </a:rPr>
              <a:t>extensible</a:t>
            </a:r>
            <a:r>
              <a:rPr lang="es-AR" dirty="0">
                <a:latin typeface="URWPalladioL-Roma"/>
                <a:ea typeface="Calibri" panose="020F0502020204030204" pitchFamily="34" charset="0"/>
                <a:cs typeface="URWPalladioL-Roma"/>
              </a:rPr>
              <a:t>.</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a:blip r:embed="rId2"/>
          <a:stretch>
            <a:fillRect/>
          </a:stretch>
        </p:blipFill>
        <p:spPr>
          <a:xfrm>
            <a:off x="7331265" y="3654190"/>
            <a:ext cx="4490847" cy="933559"/>
          </a:xfrm>
          <a:prstGeom prst="rect">
            <a:avLst/>
          </a:prstGeom>
        </p:spPr>
      </p:pic>
      <p:pic>
        <p:nvPicPr>
          <p:cNvPr id="10" name="Imagen 9"/>
          <p:cNvPicPr>
            <a:picLocks noChangeAspect="1"/>
          </p:cNvPicPr>
          <p:nvPr/>
        </p:nvPicPr>
        <p:blipFill>
          <a:blip r:embed="rId3"/>
          <a:stretch>
            <a:fillRect/>
          </a:stretch>
        </p:blipFill>
        <p:spPr>
          <a:xfrm>
            <a:off x="7725802" y="4703398"/>
            <a:ext cx="3185085" cy="1104407"/>
          </a:xfrm>
          <a:prstGeom prst="rect">
            <a:avLst/>
          </a:prstGeom>
        </p:spPr>
      </p:pic>
      <p:pic>
        <p:nvPicPr>
          <p:cNvPr id="11" name="Imagen 10"/>
          <p:cNvPicPr>
            <a:picLocks noChangeAspect="1"/>
          </p:cNvPicPr>
          <p:nvPr/>
        </p:nvPicPr>
        <p:blipFill>
          <a:blip r:embed="rId4"/>
          <a:stretch>
            <a:fillRect/>
          </a:stretch>
        </p:blipFill>
        <p:spPr>
          <a:xfrm>
            <a:off x="10069512" y="4692650"/>
            <a:ext cx="2659504" cy="2244437"/>
          </a:xfrm>
          <a:prstGeom prst="rect">
            <a:avLst/>
          </a:prstGeom>
        </p:spPr>
      </p:pic>
    </p:spTree>
    <p:extLst>
      <p:ext uri="{BB962C8B-B14F-4D97-AF65-F5344CB8AC3E}">
        <p14:creationId xmlns:p14="http://schemas.microsoft.com/office/powerpoint/2010/main" val="2271701721"/>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Polimorfismos - </a:t>
            </a:r>
            <a:r>
              <a:rPr lang="es-ES" dirty="0" err="1"/>
              <a:t>Upcasting</a:t>
            </a:r>
            <a:endParaRPr lang="es-AR" dirty="0"/>
          </a:p>
        </p:txBody>
      </p:sp>
      <p:sp>
        <p:nvSpPr>
          <p:cNvPr id="3" name="Marcador de texto 2"/>
          <p:cNvSpPr>
            <a:spLocks noGrp="1"/>
          </p:cNvSpPr>
          <p:nvPr>
            <p:ph idx="1"/>
          </p:nvPr>
        </p:nvSpPr>
        <p:spPr>
          <a:xfrm>
            <a:off x="652130" y="1156196"/>
            <a:ext cx="11370549" cy="3231654"/>
          </a:xfrm>
        </p:spPr>
        <p:txBody>
          <a:bodyPr>
            <a:normAutofit fontScale="92500" lnSpcReduction="20000"/>
          </a:bodyPr>
          <a:lstStyle/>
          <a:p>
            <a:r>
              <a:rPr lang="es-AR" dirty="0"/>
              <a:t>Lo que está ocurriendo aquí es que está pasando un Círculo a una función que espera una Figura. Como un Círculo es una Figura se puede tratar como tal por parte de </a:t>
            </a:r>
            <a:r>
              <a:rPr lang="es-AR" dirty="0" err="1"/>
              <a:t>hacerTarea</a:t>
            </a:r>
            <a:r>
              <a:rPr lang="es-AR" dirty="0"/>
              <a:t>(). Es decir, cualquier mensaje que pueda enviar </a:t>
            </a:r>
            <a:r>
              <a:rPr lang="es-AR" dirty="0" err="1"/>
              <a:t>hacerTarea</a:t>
            </a:r>
            <a:r>
              <a:rPr lang="es-AR" dirty="0"/>
              <a:t>() a una Figura, un Círculo puede aceptarlo. Por eso, es algo completamente lógico y seguro. A este proceso de tratar un tipo derivado como si fuera su tipo base se le llama </a:t>
            </a:r>
            <a:r>
              <a:rPr lang="es-AR" dirty="0" err="1"/>
              <a:t>upcasting</a:t>
            </a:r>
            <a:r>
              <a:rPr lang="es-AR" dirty="0"/>
              <a:t> (moldeado hacia arriba). El nombre </a:t>
            </a:r>
            <a:r>
              <a:rPr lang="es-AR" dirty="0" err="1"/>
              <a:t>cast</a:t>
            </a:r>
            <a:r>
              <a:rPr lang="es-AR" dirty="0"/>
              <a:t> (molde) se usa en el sentido de adaptar a un molde y es hacia arriba por la forma en que se dibujan los diagramas de clases para indicar la herencia, con el tipo base en la parte superior y las clases derivadas colgando debajo. De esta manera, moldear un tipo base es moverse hacia arriba por el diagrama de herencias: «</a:t>
            </a:r>
            <a:r>
              <a:rPr lang="es-AR" dirty="0" err="1"/>
              <a:t>upcasting</a:t>
            </a:r>
            <a:r>
              <a:rPr lang="es-AR" dirty="0"/>
              <a:t>»</a:t>
            </a:r>
          </a:p>
          <a:p>
            <a:endParaRPr lang="es-AR"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26</a:t>
            </a:fld>
            <a:endParaRPr lang="es-AR" spc="10" dirty="0"/>
          </a:p>
        </p:txBody>
      </p:sp>
      <p:pic>
        <p:nvPicPr>
          <p:cNvPr id="9" name="Imagen 8"/>
          <p:cNvPicPr>
            <a:picLocks noChangeAspect="1"/>
          </p:cNvPicPr>
          <p:nvPr/>
        </p:nvPicPr>
        <p:blipFill>
          <a:blip r:embed="rId2"/>
          <a:stretch>
            <a:fillRect/>
          </a:stretch>
        </p:blipFill>
        <p:spPr>
          <a:xfrm>
            <a:off x="6869112" y="3930650"/>
            <a:ext cx="5656271" cy="2770169"/>
          </a:xfrm>
          <a:prstGeom prst="rect">
            <a:avLst/>
          </a:prstGeom>
        </p:spPr>
      </p:pic>
      <p:pic>
        <p:nvPicPr>
          <p:cNvPr id="10" name="Imagen 9"/>
          <p:cNvPicPr>
            <a:picLocks noChangeAspect="1"/>
          </p:cNvPicPr>
          <p:nvPr/>
        </p:nvPicPr>
        <p:blipFill>
          <a:blip r:embed="rId3"/>
          <a:stretch>
            <a:fillRect/>
          </a:stretch>
        </p:blipFill>
        <p:spPr>
          <a:xfrm>
            <a:off x="1077912" y="4493947"/>
            <a:ext cx="4490847" cy="933559"/>
          </a:xfrm>
          <a:prstGeom prst="rect">
            <a:avLst/>
          </a:prstGeom>
        </p:spPr>
      </p:pic>
      <p:pic>
        <p:nvPicPr>
          <p:cNvPr id="11" name="Imagen 10"/>
          <p:cNvPicPr>
            <a:picLocks noChangeAspect="1"/>
          </p:cNvPicPr>
          <p:nvPr/>
        </p:nvPicPr>
        <p:blipFill>
          <a:blip r:embed="rId4"/>
          <a:stretch>
            <a:fillRect/>
          </a:stretch>
        </p:blipFill>
        <p:spPr>
          <a:xfrm>
            <a:off x="1077912" y="5600757"/>
            <a:ext cx="3185085" cy="1104407"/>
          </a:xfrm>
          <a:prstGeom prst="rect">
            <a:avLst/>
          </a:prstGeom>
        </p:spPr>
      </p:pic>
    </p:spTree>
    <p:extLst>
      <p:ext uri="{BB962C8B-B14F-4D97-AF65-F5344CB8AC3E}">
        <p14:creationId xmlns:p14="http://schemas.microsoft.com/office/powerpoint/2010/main" val="2565036137"/>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a:spLocks noGrp="1"/>
          </p:cNvSpPr>
          <p:nvPr>
            <p:ph type="title"/>
          </p:nvPr>
        </p:nvSpPr>
        <p:spPr/>
        <p:txBody>
          <a:bodyPr/>
          <a:lstStyle/>
          <a:p>
            <a:r>
              <a:rPr lang="es-ES" dirty="0"/>
              <a:t>Polimorfismos - </a:t>
            </a:r>
            <a:r>
              <a:rPr lang="es-ES" dirty="0" err="1"/>
              <a:t>Upcasting</a:t>
            </a:r>
            <a:endParaRPr lang="es-AR"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27</a:t>
            </a:fld>
            <a:endParaRPr lang="es-AR" spc="10" dirty="0"/>
          </a:p>
        </p:txBody>
      </p:sp>
      <p:sp>
        <p:nvSpPr>
          <p:cNvPr id="8" name="Rectángulo 7"/>
          <p:cNvSpPr/>
          <p:nvPr/>
        </p:nvSpPr>
        <p:spPr>
          <a:xfrm>
            <a:off x="230798" y="1072971"/>
            <a:ext cx="12658114" cy="3023392"/>
          </a:xfrm>
          <a:prstGeom prst="rect">
            <a:avLst/>
          </a:prstGeom>
        </p:spPr>
        <p:txBody>
          <a:bodyPr wrap="square">
            <a:spAutoFit/>
          </a:bodyPr>
          <a:lstStyle/>
          <a:p>
            <a:pPr>
              <a:lnSpc>
                <a:spcPct val="107000"/>
              </a:lnSpc>
              <a:spcAft>
                <a:spcPts val="0"/>
              </a:spcAft>
            </a:pPr>
            <a:r>
              <a:rPr lang="es-AR" sz="1600" dirty="0">
                <a:latin typeface="URWPalladioL-Roma"/>
                <a:ea typeface="Calibri" panose="020F0502020204030204" pitchFamily="34" charset="0"/>
                <a:cs typeface="URWPalladioL-Roma"/>
              </a:rPr>
              <a:t>Observe que no dice «Si es un </a:t>
            </a:r>
            <a:r>
              <a:rPr lang="es-AR" sz="1600" dirty="0">
                <a:latin typeface="NimbusMonL-Regu"/>
                <a:ea typeface="Calibri" panose="020F0502020204030204" pitchFamily="34" charset="0"/>
                <a:cs typeface="NimbusMonL-Regu"/>
              </a:rPr>
              <a:t>Círculo</a:t>
            </a:r>
            <a:r>
              <a:rPr lang="es-AR" sz="1600" dirty="0">
                <a:latin typeface="URWPalladioL-Roma"/>
                <a:ea typeface="Calibri" panose="020F0502020204030204" pitchFamily="34" charset="0"/>
                <a:cs typeface="URWPalladioL-Roma"/>
              </a:rPr>
              <a:t>, haz esto, si es un </a:t>
            </a:r>
            <a:r>
              <a:rPr lang="es-AR" sz="1600" dirty="0">
                <a:latin typeface="NimbusMonL-Regu"/>
                <a:ea typeface="Calibri" panose="020F0502020204030204" pitchFamily="34" charset="0"/>
                <a:cs typeface="NimbusMonL-Regu"/>
              </a:rPr>
              <a:t>Cuadrado</a:t>
            </a:r>
            <a:r>
              <a:rPr lang="es-AR" sz="1600" dirty="0">
                <a:latin typeface="URWPalladioL-Roma"/>
                <a:ea typeface="Calibri" panose="020F0502020204030204" pitchFamily="34" charset="0"/>
                <a:cs typeface="URWPalladioL-Roma"/>
              </a:rPr>
              <a:t>, haz esto otro, etc.». Si escribe un tipo de código que comprueba todos los posibles tipos que una </a:t>
            </a:r>
            <a:r>
              <a:rPr lang="es-AR" sz="1600" dirty="0">
                <a:latin typeface="NimbusMonL-Regu"/>
                <a:ea typeface="Calibri" panose="020F0502020204030204" pitchFamily="34" charset="0"/>
                <a:cs typeface="NimbusMonL-Regu"/>
              </a:rPr>
              <a:t>Figura </a:t>
            </a:r>
            <a:r>
              <a:rPr lang="es-AR" sz="1600" dirty="0">
                <a:latin typeface="URWPalladioL-Roma"/>
                <a:ea typeface="Calibri" panose="020F0502020204030204" pitchFamily="34" charset="0"/>
                <a:cs typeface="URWPalladioL-Roma"/>
              </a:rPr>
              <a:t>puede tener realmente, resultará sucio y tendrá que cambiarlo cada </a:t>
            </a:r>
            <a:r>
              <a:rPr lang="es-AR" sz="1600" dirty="0" err="1">
                <a:latin typeface="URWPalladioL-Roma"/>
                <a:ea typeface="Calibri" panose="020F0502020204030204" pitchFamily="34" charset="0"/>
                <a:cs typeface="URWPalladioL-Roma"/>
              </a:rPr>
              <a:t>vezque</a:t>
            </a:r>
            <a:r>
              <a:rPr lang="es-AR" sz="1600" dirty="0">
                <a:latin typeface="URWPalladioL-Roma"/>
                <a:ea typeface="Calibri" panose="020F0502020204030204" pitchFamily="34" charset="0"/>
                <a:cs typeface="URWPalladioL-Roma"/>
              </a:rPr>
              <a:t> añada un nuevo tipo de </a:t>
            </a:r>
            <a:r>
              <a:rPr lang="es-AR" sz="1600" dirty="0">
                <a:latin typeface="NimbusMonL-Regu"/>
                <a:ea typeface="Calibri" panose="020F0502020204030204" pitchFamily="34" charset="0"/>
                <a:cs typeface="NimbusMonL-Regu"/>
              </a:rPr>
              <a:t>Figura</a:t>
            </a:r>
            <a:r>
              <a:rPr lang="es-AR" sz="1600" dirty="0">
                <a:latin typeface="URWPalladioL-Roma"/>
                <a:ea typeface="Calibri" panose="020F0502020204030204" pitchFamily="34" charset="0"/>
                <a:cs typeface="URWPalladioL-Roma"/>
              </a:rPr>
              <a:t>. Aquí, sólo dice «Eres una figura, sé que te puedes </a:t>
            </a:r>
            <a:r>
              <a:rPr lang="es-AR" sz="1600" dirty="0">
                <a:latin typeface="NimbusMonL-Regu"/>
                <a:ea typeface="Calibri" panose="020F0502020204030204" pitchFamily="34" charset="0"/>
                <a:cs typeface="NimbusMonL-Regu"/>
              </a:rPr>
              <a:t>borrar() </a:t>
            </a:r>
            <a:r>
              <a:rPr lang="es-AR" sz="1600" dirty="0">
                <a:latin typeface="URWPalladioL-Roma"/>
                <a:ea typeface="Calibri" panose="020F0502020204030204" pitchFamily="34" charset="0"/>
                <a:cs typeface="URWPalladioL-Roma"/>
              </a:rPr>
              <a:t>y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a ti misma, hazlo, y preocúpate de los detalles». Lo impresionante del código en </a:t>
            </a:r>
            <a:r>
              <a:rPr lang="es-AR" sz="1600" dirty="0" err="1">
                <a:latin typeface="NimbusMonL-Regu"/>
                <a:ea typeface="Calibri" panose="020F0502020204030204" pitchFamily="34" charset="0"/>
                <a:cs typeface="NimbusMonL-Regu"/>
              </a:rPr>
              <a:t>hacerTarea</a:t>
            </a:r>
            <a:r>
              <a:rPr lang="es-AR" sz="1600" dirty="0">
                <a:latin typeface="NimbusMonL-Regu"/>
                <a:ea typeface="Calibri" panose="020F0502020204030204" pitchFamily="34" charset="0"/>
                <a:cs typeface="NimbusMonL-Regu"/>
              </a:rPr>
              <a:t>() </a:t>
            </a:r>
            <a:r>
              <a:rPr lang="es-AR" sz="1600" dirty="0">
                <a:latin typeface="URWPalladioL-Roma"/>
                <a:ea typeface="Calibri" panose="020F0502020204030204" pitchFamily="34" charset="0"/>
                <a:cs typeface="URWPalladioL-Roma"/>
              </a:rPr>
              <a:t>es que, de alguna manera, funciona bien. Llamar a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para un </a:t>
            </a:r>
            <a:r>
              <a:rPr lang="es-AR" sz="1600" dirty="0">
                <a:latin typeface="NimbusMonL-Regu"/>
                <a:ea typeface="Calibri" panose="020F0502020204030204" pitchFamily="34" charset="0"/>
                <a:cs typeface="NimbusMonL-Regu"/>
              </a:rPr>
              <a:t>Círculo </a:t>
            </a:r>
            <a:r>
              <a:rPr lang="es-AR" sz="1600" dirty="0">
                <a:latin typeface="URWPalladioL-Roma"/>
                <a:ea typeface="Calibri" panose="020F0502020204030204" pitchFamily="34" charset="0"/>
                <a:cs typeface="URWPalladioL-Roma"/>
              </a:rPr>
              <a:t>ejecuta diferente código que cuando llama a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para un </a:t>
            </a:r>
            <a:r>
              <a:rPr lang="es-AR" sz="1600" dirty="0">
                <a:latin typeface="NimbusMonL-Regu"/>
                <a:ea typeface="Calibri" panose="020F0502020204030204" pitchFamily="34" charset="0"/>
                <a:cs typeface="NimbusMonL-Regu"/>
              </a:rPr>
              <a:t>Cuadrado </a:t>
            </a:r>
            <a:r>
              <a:rPr lang="es-AR" sz="1600" dirty="0">
                <a:latin typeface="URWPalladioL-Roma"/>
                <a:ea typeface="Calibri" panose="020F0502020204030204" pitchFamily="34" charset="0"/>
                <a:cs typeface="URWPalladioL-Roma"/>
              </a:rPr>
              <a:t>o una </a:t>
            </a:r>
            <a:r>
              <a:rPr lang="es-AR" sz="1600" dirty="0">
                <a:latin typeface="NimbusMonL-Regu"/>
                <a:ea typeface="Calibri" panose="020F0502020204030204" pitchFamily="34" charset="0"/>
                <a:cs typeface="NimbusMonL-Regu"/>
              </a:rPr>
              <a:t>Línea</a:t>
            </a:r>
            <a:r>
              <a:rPr lang="es-AR" sz="1600" dirty="0">
                <a:latin typeface="URWPalladioL-Roma"/>
                <a:ea typeface="Calibri" panose="020F0502020204030204" pitchFamily="34" charset="0"/>
                <a:cs typeface="URWPalladioL-Roma"/>
              </a:rPr>
              <a:t>, pero cuando se envía el mensaje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a un </a:t>
            </a:r>
            <a:r>
              <a:rPr lang="es-AR" sz="1600" dirty="0">
                <a:latin typeface="NimbusMonL-Regu"/>
                <a:ea typeface="Calibri" panose="020F0502020204030204" pitchFamily="34" charset="0"/>
                <a:cs typeface="NimbusMonL-Regu"/>
              </a:rPr>
              <a:t>Figura </a:t>
            </a:r>
            <a:r>
              <a:rPr lang="es-AR" sz="1600" dirty="0">
                <a:latin typeface="URWPalladioL-Roma"/>
                <a:ea typeface="Calibri" panose="020F0502020204030204" pitchFamily="34" charset="0"/>
                <a:cs typeface="URWPalladioL-Roma"/>
              </a:rPr>
              <a:t>anónima, la conducta correcta sucede en base en el tipo real de </a:t>
            </a:r>
            <a:r>
              <a:rPr lang="es-AR" sz="1600" dirty="0">
                <a:latin typeface="NimbusMonL-Regu"/>
                <a:ea typeface="Calibri" panose="020F0502020204030204" pitchFamily="34" charset="0"/>
                <a:cs typeface="NimbusMonL-Regu"/>
              </a:rPr>
              <a:t>Figura</a:t>
            </a:r>
            <a:r>
              <a:rPr lang="es-AR" sz="1600" dirty="0">
                <a:latin typeface="URWPalladioL-Roma"/>
                <a:ea typeface="Calibri" panose="020F0502020204030204" pitchFamily="34" charset="0"/>
                <a:cs typeface="URWPalladioL-Roma"/>
              </a:rPr>
              <a:t>. Esto es asombroso porque, como se mencionó anteriormente, cuando el compilador C++ está compilando el </a:t>
            </a:r>
            <a:r>
              <a:rPr lang="es-AR" dirty="0">
                <a:latin typeface="URWPalladioL-Roma"/>
                <a:ea typeface="Calibri" panose="020F0502020204030204" pitchFamily="34" charset="0"/>
                <a:cs typeface="URWPalladioL-Roma"/>
              </a:rPr>
              <a:t>código</a:t>
            </a:r>
            <a:r>
              <a:rPr lang="es-AR" sz="1600" dirty="0">
                <a:latin typeface="URWPalladioL-Roma"/>
                <a:ea typeface="Calibri" panose="020F0502020204030204" pitchFamily="34" charset="0"/>
                <a:cs typeface="URWPalladioL-Roma"/>
              </a:rPr>
              <a:t> para </a:t>
            </a:r>
            <a:r>
              <a:rPr lang="es-AR" sz="1600" dirty="0" err="1">
                <a:latin typeface="NimbusMonL-Regu"/>
                <a:ea typeface="Calibri" panose="020F0502020204030204" pitchFamily="34" charset="0"/>
                <a:cs typeface="NimbusMonL-Regu"/>
              </a:rPr>
              <a:t>hacerTarea</a:t>
            </a:r>
            <a:r>
              <a:rPr lang="es-AR" sz="1600" dirty="0">
                <a:latin typeface="NimbusMonL-Regu"/>
                <a:ea typeface="Calibri" panose="020F0502020204030204" pitchFamily="34" charset="0"/>
                <a:cs typeface="NimbusMonL-Regu"/>
              </a:rPr>
              <a:t>()</a:t>
            </a:r>
            <a:r>
              <a:rPr lang="es-AR" sz="1600" dirty="0">
                <a:latin typeface="URWPalladioL-Roma"/>
                <a:ea typeface="Calibri" panose="020F0502020204030204" pitchFamily="34" charset="0"/>
                <a:cs typeface="URWPalladioL-Roma"/>
              </a:rPr>
              <a:t>, no sabe exactamente qué tipos está manipulando. Por eso normalmente, es de esperar que acabe invocando la versión de </a:t>
            </a:r>
            <a:r>
              <a:rPr lang="es-AR" sz="1600" dirty="0">
                <a:latin typeface="NimbusMonL-Regu"/>
                <a:ea typeface="Calibri" panose="020F0502020204030204" pitchFamily="34" charset="0"/>
                <a:cs typeface="NimbusMonL-Regu"/>
              </a:rPr>
              <a:t>borrar() </a:t>
            </a:r>
            <a:r>
              <a:rPr lang="es-AR" sz="1600" dirty="0">
                <a:latin typeface="URWPalladioL-Roma"/>
                <a:ea typeface="Calibri" panose="020F0502020204030204" pitchFamily="34" charset="0"/>
                <a:cs typeface="URWPalladioL-Roma"/>
              </a:rPr>
              <a:t>y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para </a:t>
            </a:r>
            <a:r>
              <a:rPr lang="es-AR" sz="1600" dirty="0">
                <a:latin typeface="NimbusMonL-Regu"/>
                <a:ea typeface="Calibri" panose="020F0502020204030204" pitchFamily="34" charset="0"/>
                <a:cs typeface="NimbusMonL-Regu"/>
              </a:rPr>
              <a:t>Figura</a:t>
            </a:r>
            <a:r>
              <a:rPr lang="es-AR" sz="1600" dirty="0">
                <a:latin typeface="URWPalladioL-Roma"/>
                <a:ea typeface="Calibri" panose="020F0502020204030204" pitchFamily="34" charset="0"/>
                <a:cs typeface="URWPalladioL-Roma"/>
              </a:rPr>
              <a:t>, y no para el </a:t>
            </a:r>
            <a:r>
              <a:rPr lang="es-AR" sz="1600" dirty="0">
                <a:latin typeface="NimbusMonL-Regu"/>
                <a:ea typeface="Calibri" panose="020F0502020204030204" pitchFamily="34" charset="0"/>
                <a:cs typeface="NimbusMonL-Regu"/>
              </a:rPr>
              <a:t>Círculo</a:t>
            </a:r>
            <a:r>
              <a:rPr lang="es-AR" sz="1600" dirty="0">
                <a:latin typeface="URWPalladioL-Roma"/>
                <a:ea typeface="Calibri" panose="020F0502020204030204" pitchFamily="34" charset="0"/>
                <a:cs typeface="URWPalladioL-Roma"/>
              </a:rPr>
              <a:t>, </a:t>
            </a:r>
            <a:r>
              <a:rPr lang="es-AR" sz="1600" dirty="0">
                <a:latin typeface="NimbusMonL-Regu"/>
                <a:ea typeface="Calibri" panose="020F0502020204030204" pitchFamily="34" charset="0"/>
                <a:cs typeface="NimbusMonL-Regu"/>
              </a:rPr>
              <a:t>Cuadrado</a:t>
            </a:r>
            <a:r>
              <a:rPr lang="es-AR" sz="1600" dirty="0">
                <a:latin typeface="URWPalladioL-Roma"/>
                <a:ea typeface="Calibri" panose="020F0502020204030204" pitchFamily="34" charset="0"/>
                <a:cs typeface="URWPalladioL-Roma"/>
              </a:rPr>
              <a:t>, o </a:t>
            </a:r>
            <a:r>
              <a:rPr lang="es-AR" sz="1600" dirty="0">
                <a:latin typeface="NimbusMonL-Regu"/>
                <a:ea typeface="Calibri" panose="020F0502020204030204" pitchFamily="34" charset="0"/>
                <a:cs typeface="NimbusMonL-Regu"/>
              </a:rPr>
              <a:t>Línea </a:t>
            </a:r>
            <a:r>
              <a:rPr lang="es-AR" sz="1600" dirty="0">
                <a:latin typeface="URWPalladioL-Roma"/>
                <a:ea typeface="Calibri" panose="020F0502020204030204" pitchFamily="34" charset="0"/>
                <a:cs typeface="URWPalladioL-Roma"/>
              </a:rPr>
              <a:t>específico. Y aún así ocurre del modo correcto a causa del polimorfismo. El compilador y el sistema se encargan de los </a:t>
            </a:r>
            <a:r>
              <a:rPr lang="es-AR" sz="1600" dirty="0" err="1">
                <a:latin typeface="URWPalladioL-Roma"/>
                <a:ea typeface="Calibri" panose="020F0502020204030204" pitchFamily="34" charset="0"/>
                <a:cs typeface="URWPalladioL-Roma"/>
              </a:rPr>
              <a:t>detalles;todo</a:t>
            </a:r>
            <a:r>
              <a:rPr lang="es-AR" sz="1600" dirty="0">
                <a:latin typeface="URWPalladioL-Roma"/>
                <a:ea typeface="Calibri" panose="020F0502020204030204" pitchFamily="34" charset="0"/>
                <a:cs typeface="URWPalladioL-Roma"/>
              </a:rPr>
              <a:t> lo que necesita saber es que esto ocurre y lo que es más importante, cómo utilizarlo en sus diseños. Si un método es </a:t>
            </a:r>
            <a:r>
              <a:rPr lang="es-AR" sz="1600" dirty="0">
                <a:latin typeface="NimbusMonL-Regu"/>
                <a:ea typeface="Calibri" panose="020F0502020204030204" pitchFamily="34" charset="0"/>
                <a:cs typeface="NimbusMonL-Regu"/>
              </a:rPr>
              <a:t>virtual</a:t>
            </a:r>
            <a:r>
              <a:rPr lang="es-AR" sz="1600" dirty="0">
                <a:latin typeface="URWPalladioL-Roma"/>
                <a:ea typeface="Calibri" panose="020F0502020204030204" pitchFamily="34" charset="0"/>
                <a:cs typeface="URWPalladioL-Roma"/>
              </a:rPr>
              <a:t>, entonces cuando envíe el mensaje a un objeto, el objeto hará lo correcto, incluso cuando esté involucrado el </a:t>
            </a:r>
            <a:r>
              <a:rPr lang="es-AR" sz="1600" dirty="0" err="1">
                <a:latin typeface="URWPalladioL-Roma"/>
                <a:ea typeface="Calibri" panose="020F0502020204030204" pitchFamily="34" charset="0"/>
                <a:cs typeface="URWPalladioL-Roma"/>
              </a:rPr>
              <a:t>upcasting</a:t>
            </a:r>
            <a:r>
              <a:rPr lang="es-AR" sz="1600" dirty="0">
                <a:latin typeface="URWPalladioL-Roma"/>
                <a:ea typeface="Calibri" panose="020F0502020204030204" pitchFamily="34" charset="0"/>
                <a:cs typeface="URWPalladioL-Roma"/>
              </a:rPr>
              <a:t>.</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p:cNvPicPr>
            <a:picLocks noChangeAspect="1"/>
          </p:cNvPicPr>
          <p:nvPr/>
        </p:nvPicPr>
        <p:blipFill>
          <a:blip r:embed="rId2"/>
          <a:stretch>
            <a:fillRect/>
          </a:stretch>
        </p:blipFill>
        <p:spPr>
          <a:xfrm>
            <a:off x="7105483" y="4114615"/>
            <a:ext cx="5656271" cy="2770169"/>
          </a:xfrm>
          <a:prstGeom prst="rect">
            <a:avLst/>
          </a:prstGeom>
        </p:spPr>
      </p:pic>
      <p:pic>
        <p:nvPicPr>
          <p:cNvPr id="11" name="Imagen 10"/>
          <p:cNvPicPr>
            <a:picLocks noChangeAspect="1"/>
          </p:cNvPicPr>
          <p:nvPr/>
        </p:nvPicPr>
        <p:blipFill>
          <a:blip r:embed="rId3"/>
          <a:stretch>
            <a:fillRect/>
          </a:stretch>
        </p:blipFill>
        <p:spPr>
          <a:xfrm>
            <a:off x="1458912" y="4641817"/>
            <a:ext cx="4490847" cy="933559"/>
          </a:xfrm>
          <a:prstGeom prst="rect">
            <a:avLst/>
          </a:prstGeom>
        </p:spPr>
      </p:pic>
      <p:pic>
        <p:nvPicPr>
          <p:cNvPr id="12" name="Imagen 11"/>
          <p:cNvPicPr>
            <a:picLocks noChangeAspect="1"/>
          </p:cNvPicPr>
          <p:nvPr/>
        </p:nvPicPr>
        <p:blipFill>
          <a:blip r:embed="rId4"/>
          <a:stretch>
            <a:fillRect/>
          </a:stretch>
        </p:blipFill>
        <p:spPr>
          <a:xfrm>
            <a:off x="1458912" y="5748627"/>
            <a:ext cx="3185085" cy="1104407"/>
          </a:xfrm>
          <a:prstGeom prst="rect">
            <a:avLst/>
          </a:prstGeom>
        </p:spPr>
      </p:pic>
    </p:spTree>
    <p:extLst>
      <p:ext uri="{BB962C8B-B14F-4D97-AF65-F5344CB8AC3E}">
        <p14:creationId xmlns:p14="http://schemas.microsoft.com/office/powerpoint/2010/main" val="25392168"/>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Polimorfismo - Tipos</a:t>
            </a:r>
            <a:endParaRPr lang="es-AR" dirty="0"/>
          </a:p>
        </p:txBody>
      </p:sp>
      <p:sp>
        <p:nvSpPr>
          <p:cNvPr id="3" name="Marcador de contenido 2"/>
          <p:cNvSpPr>
            <a:spLocks noGrp="1"/>
          </p:cNvSpPr>
          <p:nvPr>
            <p:ph idx="1"/>
          </p:nvPr>
        </p:nvSpPr>
        <p:spPr/>
        <p:txBody>
          <a:bodyPr/>
          <a:lstStyle/>
          <a:p>
            <a:r>
              <a:rPr lang="es-ES" i="0" dirty="0">
                <a:effectLst/>
              </a:rPr>
              <a:t> Básicamente existen </a:t>
            </a:r>
            <a:r>
              <a:rPr lang="es-ES" b="1" i="0" dirty="0">
                <a:effectLst/>
              </a:rPr>
              <a:t>3 tipos de polimorfismo</a:t>
            </a:r>
            <a:r>
              <a:rPr lang="es-ES" i="0" dirty="0">
                <a:effectLst/>
              </a:rPr>
              <a:t>:</a:t>
            </a:r>
          </a:p>
          <a:p>
            <a:r>
              <a:rPr lang="es-ES" b="1" i="0" dirty="0">
                <a:effectLst/>
              </a:rPr>
              <a:t>Sobrecarga</a:t>
            </a:r>
            <a:r>
              <a:rPr lang="es-ES" i="0" dirty="0">
                <a:effectLst/>
              </a:rPr>
              <a:t>: El más conocido y se aplica cuando existen funciones con el mismo nombre en clases que son completamente independientes una de la otra.</a:t>
            </a:r>
          </a:p>
          <a:p>
            <a:r>
              <a:rPr lang="es-ES" b="1" i="0" dirty="0">
                <a:effectLst/>
              </a:rPr>
              <a:t>Paramétrico</a:t>
            </a:r>
            <a:r>
              <a:rPr lang="es-ES" i="0" dirty="0">
                <a:effectLst/>
              </a:rPr>
              <a:t>: Existen funciones con el mismo nombre pero se usan diferentes parámetros (nombre o tipo). Se selecciona el método dependiendo del tipo de datos que se envíe.</a:t>
            </a:r>
          </a:p>
          <a:p>
            <a:r>
              <a:rPr lang="es-ES" b="1" i="0" dirty="0">
                <a:effectLst/>
              </a:rPr>
              <a:t>Inclusión</a:t>
            </a:r>
            <a:r>
              <a:rPr lang="es-ES" i="0" dirty="0">
                <a:effectLst/>
              </a:rPr>
              <a:t>: Es cuando se puede llamar a un método sin tener que conocer su tipo, así no se toma en cuenta los detalles de las clases especializadas, utilizando una interfaz común.</a:t>
            </a:r>
          </a:p>
          <a:p>
            <a:endParaRPr lang="es-AR" dirty="0"/>
          </a:p>
        </p:txBody>
      </p:sp>
      <p:sp>
        <p:nvSpPr>
          <p:cNvPr id="4" name="Marcador de fecha 3"/>
          <p:cNvSpPr>
            <a:spLocks noGrp="1"/>
          </p:cNvSpPr>
          <p:nvPr>
            <p:ph type="dt" sz="half" idx="10"/>
          </p:nvPr>
        </p:nvSpPr>
        <p:spPr/>
        <p:txBody>
          <a:bodyPr/>
          <a:lstStyle/>
          <a:p>
            <a:fld id="{975F39D9-052D-4CFB-B8E0-EFFB57CC0D2F}" type="datetime12">
              <a:rPr lang="es-AR" smtClean="0"/>
              <a:t>7:15 a.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935617075"/>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1671" y="196850"/>
            <a:ext cx="12445841" cy="564134"/>
          </a:xfrm>
        </p:spPr>
        <p:txBody>
          <a:bodyPr>
            <a:normAutofit fontScale="90000"/>
          </a:bodyPr>
          <a:lstStyle/>
          <a:p>
            <a:r>
              <a:rPr lang="es-ES" dirty="0"/>
              <a:t>11 Ciclo de Vida Objetos - Creación y destrucción de objetos</a:t>
            </a:r>
            <a:endParaRPr lang="es-AR" dirty="0"/>
          </a:p>
        </p:txBody>
      </p:sp>
      <p:sp>
        <p:nvSpPr>
          <p:cNvPr id="3" name="Marcador de texto 2"/>
          <p:cNvSpPr>
            <a:spLocks noGrp="1"/>
          </p:cNvSpPr>
          <p:nvPr>
            <p:ph idx="1"/>
          </p:nvPr>
        </p:nvSpPr>
        <p:spPr>
          <a:xfrm>
            <a:off x="306924" y="1111250"/>
            <a:ext cx="12810588" cy="4431983"/>
          </a:xfrm>
        </p:spPr>
        <p:txBody>
          <a:bodyPr/>
          <a:lstStyle/>
          <a:p>
            <a:r>
              <a:rPr lang="es-AR" sz="1800" dirty="0"/>
              <a:t>Es especialmente importante la forma en que se crean y se destruyen los objetos. ¿Dónde está el dato para un objeto y cómo se controla la vida de este objeto? Diferentes lenguajes de programación usan distintas filosofías al respecto. C++ adopta el enfoque de que el control de eficiencia es la cuestión más importante, pero eso delega la elección al programador. Para una velocidad máxima de ejecución, el almacenamiento y la vida se determinan mientras el programa se escribe, colocando los objetos en la pila o en almacenamiento estático.</a:t>
            </a:r>
          </a:p>
          <a:p>
            <a:r>
              <a:rPr lang="es-AR" sz="1800" dirty="0"/>
              <a:t> </a:t>
            </a:r>
          </a:p>
          <a:p>
            <a:r>
              <a:rPr lang="es-AR" sz="1800" dirty="0"/>
              <a:t>Usar la pila o el área de almacenamiento estático fija una prioridad en la rapidez de asignación y liberación de memoria, que puede ser valioso en algunas situaciones. Sin embargo, se sacrifica flexibilidad porque se debe conocer la cantidad exacta, vida, y tipo de objetos mientras el programador escribe el programa.</a:t>
            </a:r>
          </a:p>
          <a:p>
            <a:r>
              <a:rPr lang="es-AR" sz="1800" dirty="0"/>
              <a:t> </a:t>
            </a:r>
          </a:p>
          <a:p>
            <a:r>
              <a:rPr lang="es-AR" sz="1800" dirty="0"/>
              <a:t>El segundo enfoque es crear objetos dinámicamente en un espacio de memoria llamado montículo (</a:t>
            </a:r>
            <a:r>
              <a:rPr lang="es-AR" sz="1800" dirty="0" err="1"/>
              <a:t>heap</a:t>
            </a:r>
            <a:r>
              <a:rPr lang="es-AR" sz="1800" dirty="0"/>
              <a:t>). En este enfoque no se sabe hasta el momento de la ejecución cuántos objetos se necesitan, cuál será su ciclo de vida, o su tipo exacto. Estas decisiones se toman de improviso mientras el programa está en ejecución. Si necesita un nuevo objeto, simplemente créelo en el montículo cuando lo necesite, usando la palabra reservada new. Cuando ya no necesite ese espacio de almacenamiento, debe liberarlo usando la palabra reservada </a:t>
            </a:r>
            <a:r>
              <a:rPr lang="es-AR" sz="1800" dirty="0" err="1"/>
              <a:t>delete</a:t>
            </a:r>
            <a:r>
              <a:rPr lang="es-AR" sz="1800" dirty="0"/>
              <a:t>.</a:t>
            </a:r>
          </a:p>
          <a:p>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29</a:t>
            </a:fld>
            <a:endParaRPr lang="es-AR" spc="10" dirty="0"/>
          </a:p>
        </p:txBody>
      </p:sp>
      <p:pic>
        <p:nvPicPr>
          <p:cNvPr id="7" name="Imagen 6"/>
          <p:cNvPicPr>
            <a:picLocks noChangeAspect="1"/>
          </p:cNvPicPr>
          <p:nvPr/>
        </p:nvPicPr>
        <p:blipFill>
          <a:blip r:embed="rId2"/>
          <a:stretch>
            <a:fillRect/>
          </a:stretch>
        </p:blipFill>
        <p:spPr>
          <a:xfrm>
            <a:off x="2906712" y="5342355"/>
            <a:ext cx="4257195" cy="1982120"/>
          </a:xfrm>
          <a:prstGeom prst="rect">
            <a:avLst/>
          </a:prstGeom>
        </p:spPr>
      </p:pic>
    </p:spTree>
    <p:extLst>
      <p:ext uri="{BB962C8B-B14F-4D97-AF65-F5344CB8AC3E}">
        <p14:creationId xmlns:p14="http://schemas.microsoft.com/office/powerpoint/2010/main" val="2513461196"/>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2846" y="34956"/>
            <a:ext cx="12090083" cy="550999"/>
          </a:xfrm>
        </p:spPr>
        <p:txBody>
          <a:bodyPr/>
          <a:lstStyle/>
          <a:p>
            <a:r>
              <a:rPr lang="es-ES" dirty="0"/>
              <a:t>Paradigma Imperativo Vs. Orientado a Objetos</a:t>
            </a:r>
            <a:endParaRPr lang="es-AR" dirty="0"/>
          </a:p>
        </p:txBody>
      </p:sp>
      <p:sp>
        <p:nvSpPr>
          <p:cNvPr id="4" name="Marcador de fecha 3"/>
          <p:cNvSpPr>
            <a:spLocks noGrp="1"/>
          </p:cNvSpPr>
          <p:nvPr>
            <p:ph type="dt" sz="half" idx="10"/>
          </p:nvPr>
        </p:nvSpPr>
        <p:spPr/>
        <p:txBody>
          <a:bodyPr/>
          <a:lstStyle/>
          <a:p>
            <a:fld id="{975F39D9-052D-4CFB-B8E0-EFFB57CC0D2F}" type="datetime12">
              <a:rPr lang="es-AR" smtClean="0"/>
              <a:t>7:15 a.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sp>
        <p:nvSpPr>
          <p:cNvPr id="6" name="Rectángulo 5"/>
          <p:cNvSpPr/>
          <p:nvPr/>
        </p:nvSpPr>
        <p:spPr>
          <a:xfrm>
            <a:off x="109398" y="943253"/>
            <a:ext cx="7597914" cy="6324808"/>
          </a:xfrm>
          <a:prstGeom prst="rect">
            <a:avLst/>
          </a:prstGeom>
        </p:spPr>
        <p:txBody>
          <a:bodyPr wrap="square">
            <a:spAutoFit/>
          </a:bodyPr>
          <a:lstStyle/>
          <a:p>
            <a:r>
              <a:rPr lang="es-ES" sz="1500" b="1" dirty="0">
                <a:latin typeface="Segoe UI" panose="020B0502040204020203" pitchFamily="34" charset="0"/>
                <a:cs typeface="Segoe UI" panose="020B0502040204020203" pitchFamily="34" charset="0"/>
              </a:rPr>
              <a:t>Paradigma imperativo</a:t>
            </a:r>
            <a:br>
              <a:rPr lang="es-ES" sz="1500" dirty="0">
                <a:latin typeface="Segoe UI" panose="020B0502040204020203" pitchFamily="34" charset="0"/>
                <a:cs typeface="Segoe UI" panose="020B0502040204020203" pitchFamily="34" charset="0"/>
              </a:rPr>
            </a:br>
            <a:br>
              <a:rPr lang="es-ES" sz="1500" dirty="0">
                <a:latin typeface="Segoe UI" panose="020B0502040204020203" pitchFamily="34" charset="0"/>
                <a:cs typeface="Segoe UI" panose="020B0502040204020203" pitchFamily="34" charset="0"/>
              </a:rPr>
            </a:br>
            <a:r>
              <a:rPr lang="es-ES" sz="1500" dirty="0">
                <a:latin typeface="Segoe UI" panose="020B0502040204020203" pitchFamily="34" charset="0"/>
                <a:cs typeface="Segoe UI" panose="020B0502040204020203" pitchFamily="34" charset="0"/>
              </a:rPr>
              <a:t>La programación imperativa es un paradigma de programación que describe la programación en términos del estado del programa y sentencias que cambian dicho estado. Los programas imperativos son un conjunto de instrucciones que le indican a la computadora cómo realizar una tarea. Las recetas, por ejemplo, son conceptos familiares similares en estilo a la programación imperativa; cada paso es una instrucción, y el mundo físico (la computadora en el caso de la programación) guarda el estado.</a:t>
            </a:r>
            <a:br>
              <a:rPr lang="es-ES" sz="1500" dirty="0">
                <a:latin typeface="Segoe UI" panose="020B0502040204020203" pitchFamily="34" charset="0"/>
                <a:cs typeface="Segoe UI" panose="020B0502040204020203" pitchFamily="34" charset="0"/>
              </a:rPr>
            </a:br>
            <a:br>
              <a:rPr lang="es-ES" sz="1500" dirty="0">
                <a:latin typeface="Segoe UI" panose="020B0502040204020203" pitchFamily="34" charset="0"/>
                <a:cs typeface="Segoe UI" panose="020B0502040204020203" pitchFamily="34" charset="0"/>
              </a:rPr>
            </a:br>
            <a:r>
              <a:rPr lang="es-ES" sz="1500" dirty="0">
                <a:latin typeface="Segoe UI" panose="020B0502040204020203" pitchFamily="34" charset="0"/>
                <a:cs typeface="Segoe UI" panose="020B0502040204020203" pitchFamily="34" charset="0"/>
              </a:rPr>
              <a:t>La mayoría de los lenguajes imperativos de alto nivel incorporan cuatro tipos básicos de sentencias: asignaciones, ciclos, ramificaciones condicionales, y ramificaciones incondicionales. Estas últimas incluyen la instrucción GOTO en muchos lenguajes y la llamada a un subprograma o procedimiento. Los lenguajes más antiguos (como Fortran) se apoyaban únicamente en la instrucción GOTO para definir el control de los programas. Pero las transferencias arbitrarias de control que permite GOTO hacen los programas muy poco legibles y difíciles de comprender. Debido a ello, a finales de los años sesenta surgió una nueva forma de programar que reduce a la mínima expresión el uso de la instrucción GOTO y la sustituye por otras más comprensibles. </a:t>
            </a:r>
            <a:r>
              <a:rPr lang="es-ES" sz="1500" dirty="0" err="1">
                <a:latin typeface="Segoe UI" panose="020B0502040204020203" pitchFamily="34" charset="0"/>
                <a:cs typeface="Segoe UI" panose="020B0502040204020203" pitchFamily="34" charset="0"/>
              </a:rPr>
              <a:t>Edsger</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Dijkstra</a:t>
            </a:r>
            <a:r>
              <a:rPr lang="es-ES" sz="1500" dirty="0">
                <a:latin typeface="Segoe UI" panose="020B0502040204020203" pitchFamily="34" charset="0"/>
                <a:cs typeface="Segoe UI" panose="020B0502040204020203" pitchFamily="34" charset="0"/>
              </a:rPr>
              <a:t> demostró en los años sesenta que todo programa puede escribirse utilizando únicamente la composición secuencial de instrucciones, las instrucciones de control IF-THEN-ELSE y el ciclo condicional WHILE-DO. Los programas que utilizan sólo estas tres instrucciones de control básicas o sus variantes pero no la instrucción GOTO, se llaman estructurados.</a:t>
            </a:r>
            <a:br>
              <a:rPr lang="es-ES" sz="1500" dirty="0">
                <a:latin typeface="Segoe UI" panose="020B0502040204020203" pitchFamily="34" charset="0"/>
                <a:cs typeface="Segoe UI" panose="020B0502040204020203" pitchFamily="34" charset="0"/>
              </a:rPr>
            </a:br>
            <a:br>
              <a:rPr lang="es-ES" sz="1500" dirty="0">
                <a:latin typeface="Segoe UI" panose="020B0502040204020203" pitchFamily="34" charset="0"/>
                <a:cs typeface="Segoe UI" panose="020B0502040204020203" pitchFamily="34" charset="0"/>
              </a:rPr>
            </a:br>
            <a:r>
              <a:rPr lang="es-ES" sz="1500" dirty="0">
                <a:latin typeface="Segoe UI" panose="020B0502040204020203" pitchFamily="34" charset="0"/>
                <a:cs typeface="Segoe UI" panose="020B0502040204020203" pitchFamily="34" charset="0"/>
              </a:rPr>
              <a:t>La programación estructurada se convirtió en los años setenta en la forma de programar más extendida. Ejemplos de lenguajes de programación estructurados son C, Pascal y Ada.</a:t>
            </a:r>
            <a:endParaRPr lang="es-AR" sz="1500" dirty="0">
              <a:latin typeface="Segoe UI" panose="020B0502040204020203" pitchFamily="34" charset="0"/>
              <a:cs typeface="Segoe UI" panose="020B0502040204020203" pitchFamily="34" charset="0"/>
            </a:endParaRPr>
          </a:p>
        </p:txBody>
      </p:sp>
      <p:sp>
        <p:nvSpPr>
          <p:cNvPr id="7" name="Rectángulo 6"/>
          <p:cNvSpPr/>
          <p:nvPr/>
        </p:nvSpPr>
        <p:spPr>
          <a:xfrm>
            <a:off x="7837626" y="1035050"/>
            <a:ext cx="5508486" cy="4016484"/>
          </a:xfrm>
          <a:prstGeom prst="rect">
            <a:avLst/>
          </a:prstGeom>
        </p:spPr>
        <p:txBody>
          <a:bodyPr wrap="square">
            <a:spAutoFit/>
          </a:bodyPr>
          <a:lstStyle/>
          <a:p>
            <a:r>
              <a:rPr lang="es-ES" sz="1500" b="1" dirty="0">
                <a:latin typeface="Segoe UI" panose="020B0502040204020203" pitchFamily="34" charset="0"/>
                <a:cs typeface="Segoe UI" panose="020B0502040204020203" pitchFamily="34" charset="0"/>
              </a:rPr>
              <a:t>Paradigma Orientado a Objetos</a:t>
            </a:r>
            <a:br>
              <a:rPr lang="es-ES" sz="1500" dirty="0">
                <a:latin typeface="Segoe UI" panose="020B0502040204020203" pitchFamily="34" charset="0"/>
                <a:cs typeface="Segoe UI" panose="020B0502040204020203" pitchFamily="34" charset="0"/>
              </a:rPr>
            </a:br>
            <a:br>
              <a:rPr lang="es-ES" sz="1500" dirty="0">
                <a:latin typeface="Segoe UI" panose="020B0502040204020203" pitchFamily="34" charset="0"/>
                <a:cs typeface="Segoe UI" panose="020B0502040204020203" pitchFamily="34" charset="0"/>
              </a:rPr>
            </a:br>
            <a:r>
              <a:rPr lang="es-ES" sz="1500" dirty="0">
                <a:latin typeface="Segoe UI" panose="020B0502040204020203" pitchFamily="34" charset="0"/>
                <a:cs typeface="Segoe UI" panose="020B0502040204020203" pitchFamily="34" charset="0"/>
              </a:rPr>
              <a:t>El paradigma orientado a objetos (OO) define los programas en términos de comunidades de objetos. Los objetos con características comunes se agrupan en clases (un concepto similar al de tipo abstracto de dato (TAD)). Los objetos son entidades que combinan un estado (es decir, datos) y un comportamiento (esto es, procedimientos o métodos). Estos objetos se comunican entre ellos para realizar tareas. Es en este modo de ver un programa donde este paradigma difiere del paradigma imperativo o estructurado, en los que los datos y los métodos están separados y sin relación. El paradigma OO surge para solventar los problemas que planteaban otros paradigmas, como el imperativo, con el objeto de elaborar programas y módulos más fáciles de escribir, mantener y reutilizar. Entre los lenguajes que soportan el paradigma OO están </a:t>
            </a:r>
            <a:r>
              <a:rPr lang="es-ES" sz="1500" dirty="0" err="1">
                <a:latin typeface="Segoe UI" panose="020B0502040204020203" pitchFamily="34" charset="0"/>
                <a:cs typeface="Segoe UI" panose="020B0502040204020203" pitchFamily="34" charset="0"/>
              </a:rPr>
              <a:t>Smalltalk</a:t>
            </a:r>
            <a:r>
              <a:rPr lang="es-ES" sz="1500" dirty="0">
                <a:latin typeface="Segoe UI" panose="020B0502040204020203" pitchFamily="34" charset="0"/>
                <a:cs typeface="Segoe UI" panose="020B0502040204020203" pitchFamily="34" charset="0"/>
              </a:rPr>
              <a:t>, C++, Delphi (</a:t>
            </a:r>
            <a:r>
              <a:rPr lang="es-ES" sz="1500" dirty="0" err="1">
                <a:latin typeface="Segoe UI" panose="020B0502040204020203" pitchFamily="34" charset="0"/>
                <a:cs typeface="Segoe UI" panose="020B0502040204020203" pitchFamily="34" charset="0"/>
              </a:rPr>
              <a:t>Object</a:t>
            </a:r>
            <a:r>
              <a:rPr lang="es-ES" sz="1500" dirty="0">
                <a:latin typeface="Segoe UI" panose="020B0502040204020203" pitchFamily="34" charset="0"/>
                <a:cs typeface="Segoe UI" panose="020B0502040204020203" pitchFamily="34" charset="0"/>
              </a:rPr>
              <a:t> Pascal), Java y C#.</a:t>
            </a:r>
            <a:endParaRPr lang="es-AR" sz="1500" dirty="0">
              <a:latin typeface="Segoe UI" panose="020B0502040204020203" pitchFamily="34" charset="0"/>
              <a:cs typeface="Segoe UI" panose="020B0502040204020203" pitchFamily="34" charset="0"/>
            </a:endParaRPr>
          </a:p>
        </p:txBody>
      </p:sp>
      <p:pic>
        <p:nvPicPr>
          <p:cNvPr id="9218" name="Picture 2" descr="Conceptos Básicos de POO(Programación orientada objetos... en Taring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1510" y="5183948"/>
            <a:ext cx="2401600" cy="169718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rot="16200000">
            <a:off x="7939267" y="5889075"/>
            <a:ext cx="1388458"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rPr>
              <a:t>Imperativo</a:t>
            </a:r>
            <a:endParaRPr lang="es-AR" sz="2000" dirty="0">
              <a:effectLst>
                <a:outerShdw blurRad="38100" dist="38100" dir="2700000" algn="tl">
                  <a:srgbClr val="000000">
                    <a:alpha val="43137"/>
                  </a:srgbClr>
                </a:outerShdw>
              </a:effectLst>
              <a:latin typeface="Cambria" pitchFamily="18" charset="0"/>
            </a:endParaRPr>
          </a:p>
        </p:txBody>
      </p:sp>
      <p:sp>
        <p:nvSpPr>
          <p:cNvPr id="9" name="CuadroTexto 8"/>
          <p:cNvSpPr txBox="1"/>
          <p:nvPr/>
        </p:nvSpPr>
        <p:spPr>
          <a:xfrm>
            <a:off x="11550774" y="5394901"/>
            <a:ext cx="1723421" cy="11695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rPr>
              <a:t>Programación</a:t>
            </a:r>
          </a:p>
          <a:p>
            <a:pPr algn="ctr">
              <a:spcAft>
                <a:spcPts val="600"/>
              </a:spcAft>
            </a:pPr>
            <a:r>
              <a:rPr lang="es-ES" sz="2000" dirty="0">
                <a:effectLst>
                  <a:outerShdw blurRad="38100" dist="38100" dir="2700000" algn="tl">
                    <a:srgbClr val="000000">
                      <a:alpha val="43137"/>
                    </a:srgbClr>
                  </a:outerShdw>
                </a:effectLst>
                <a:latin typeface="Cambria" pitchFamily="18" charset="0"/>
              </a:rPr>
              <a:t>Orientada</a:t>
            </a:r>
          </a:p>
          <a:p>
            <a:pPr algn="ctr">
              <a:spcAft>
                <a:spcPts val="600"/>
              </a:spcAft>
            </a:pPr>
            <a:r>
              <a:rPr lang="es-ES" sz="2000" dirty="0">
                <a:effectLst>
                  <a:outerShdw blurRad="38100" dist="38100" dir="2700000" algn="tl">
                    <a:srgbClr val="000000">
                      <a:alpha val="43137"/>
                    </a:srgbClr>
                  </a:outerShdw>
                </a:effectLst>
                <a:latin typeface="Cambria" pitchFamily="18" charset="0"/>
              </a:rPr>
              <a:t>Objetos</a:t>
            </a:r>
            <a:endParaRPr lang="es-AR" sz="2000" dirty="0">
              <a:effectLst>
                <a:outerShdw blurRad="38100" dist="38100" dir="2700000" algn="tl">
                  <a:srgbClr val="000000">
                    <a:alpha val="43137"/>
                  </a:srgbClr>
                </a:outerShdw>
              </a:effectLst>
              <a:latin typeface="Cambria" pitchFamily="18" charset="0"/>
            </a:endParaRPr>
          </a:p>
        </p:txBody>
      </p:sp>
    </p:spTree>
    <p:extLst>
      <p:ext uri="{BB962C8B-B14F-4D97-AF65-F5344CB8AC3E}">
        <p14:creationId xmlns:p14="http://schemas.microsoft.com/office/powerpoint/2010/main" val="973002935"/>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227" y="226469"/>
            <a:ext cx="5580885" cy="627608"/>
          </a:xfrm>
          <a:prstGeom prst="rect">
            <a:avLst/>
          </a:prstGeom>
        </p:spPr>
        <p:txBody>
          <a:bodyPr vert="horz" wrap="square" lIns="0" tIns="17145" rIns="0" bIns="0" rtlCol="0">
            <a:spAutoFit/>
          </a:bodyPr>
          <a:lstStyle/>
          <a:p>
            <a:pPr marL="12699">
              <a:spcBef>
                <a:spcPts val="135"/>
              </a:spcBef>
            </a:pPr>
            <a:r>
              <a:rPr spc="15" dirty="0"/>
              <a:t>Con</a:t>
            </a:r>
            <a:r>
              <a:rPr spc="10" dirty="0"/>
              <a:t>c</a:t>
            </a:r>
            <a:r>
              <a:rPr spc="15" dirty="0"/>
              <a:t>lusiones</a:t>
            </a:r>
          </a:p>
        </p:txBody>
      </p:sp>
      <p:sp>
        <p:nvSpPr>
          <p:cNvPr id="5" name="Marcador de fecha 4"/>
          <p:cNvSpPr>
            <a:spLocks noGrp="1"/>
          </p:cNvSpPr>
          <p:nvPr>
            <p:ph type="dt" sz="half" idx="10"/>
          </p:nvPr>
        </p:nvSpPr>
        <p:spPr>
          <a:xfrm>
            <a:off x="0" y="7027863"/>
            <a:ext cx="3089275" cy="276225"/>
          </a:xfrm>
        </p:spPr>
        <p:txBody>
          <a:bodyPr/>
          <a:lstStyle/>
          <a:p>
            <a:fld id="{6A435A02-8D89-460C-9DDC-DFA1049ADD5E}" type="datetime12">
              <a:rPr lang="es-AR" smtClean="0"/>
              <a:t>7:15 a. m.</a:t>
            </a:fld>
            <a:endParaRPr lang="en-US"/>
          </a:p>
        </p:txBody>
      </p:sp>
      <p:sp>
        <p:nvSpPr>
          <p:cNvPr id="6" name="Marcador de pie de página 5"/>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4" name="object 4"/>
          <p:cNvSpPr txBox="1">
            <a:spLocks noGrp="1"/>
          </p:cNvSpPr>
          <p:nvPr>
            <p:ph type="sldNum" sz="quarter" idx="4294967295"/>
          </p:nvPr>
        </p:nvSpPr>
        <p:spPr>
          <a:xfrm>
            <a:off x="13147675" y="6969125"/>
            <a:ext cx="285750" cy="207963"/>
          </a:xfrm>
          <a:prstGeom prst="rect">
            <a:avLst/>
          </a:prstGeom>
        </p:spPr>
        <p:txBody>
          <a:bodyPr vert="horz" wrap="square" lIns="0" tIns="15240" rIns="0" bIns="0" rtlCol="0">
            <a:spAutoFit/>
          </a:bodyPr>
          <a:lstStyle/>
          <a:p>
            <a:pPr marL="25398">
              <a:spcBef>
                <a:spcPts val="120"/>
              </a:spcBef>
            </a:pPr>
            <a:r>
              <a:rPr spc="10" dirty="0"/>
              <a:t>45</a:t>
            </a:r>
          </a:p>
        </p:txBody>
      </p:sp>
      <p:sp>
        <p:nvSpPr>
          <p:cNvPr id="3" name="object 3"/>
          <p:cNvSpPr txBox="1"/>
          <p:nvPr/>
        </p:nvSpPr>
        <p:spPr>
          <a:xfrm>
            <a:off x="2449512" y="1129286"/>
            <a:ext cx="8324850" cy="5105115"/>
          </a:xfrm>
          <a:prstGeom prst="rect">
            <a:avLst/>
          </a:prstGeom>
        </p:spPr>
        <p:txBody>
          <a:bodyPr vert="horz" wrap="square" lIns="0" tIns="43815" rIns="0" bIns="0" rtlCol="0">
            <a:spAutoFit/>
          </a:bodyPr>
          <a:lstStyle/>
          <a:p>
            <a:pPr marL="375261" marR="49527" indent="-363196">
              <a:lnSpc>
                <a:spcPts val="2060"/>
              </a:lnSpc>
              <a:spcBef>
                <a:spcPts val="345"/>
              </a:spcBef>
              <a:buClr>
                <a:srgbClr val="434DD6"/>
              </a:buClr>
              <a:buSzPct val="60526"/>
              <a:buFont typeface="Wingdings"/>
              <a:buChar char=""/>
              <a:tabLst>
                <a:tab pos="375261" algn="l"/>
                <a:tab pos="375896" algn="l"/>
              </a:tabLst>
            </a:pPr>
            <a:r>
              <a:rPr sz="1900" spc="-5" dirty="0">
                <a:latin typeface="Tahoma"/>
                <a:cs typeface="Tahoma"/>
              </a:rPr>
              <a:t>Lo que conocemos por P.O.O. no es un conjunto de rasgos añadidos a </a:t>
            </a:r>
            <a:r>
              <a:rPr sz="1900" dirty="0">
                <a:latin typeface="Tahoma"/>
                <a:cs typeface="Tahoma"/>
              </a:rPr>
              <a:t>los  </a:t>
            </a:r>
            <a:r>
              <a:rPr sz="1900" spc="-5" dirty="0">
                <a:latin typeface="Tahoma"/>
                <a:cs typeface="Tahoma"/>
              </a:rPr>
              <a:t>lenguajes de programación. Más bien es un </a:t>
            </a:r>
            <a:r>
              <a:rPr sz="1900" b="1" spc="-5" dirty="0">
                <a:latin typeface="Tahoma"/>
                <a:cs typeface="Tahoma"/>
              </a:rPr>
              <a:t>nuevo modo de organizar  el pensamiento </a:t>
            </a:r>
            <a:r>
              <a:rPr sz="1900" spc="-5" dirty="0">
                <a:latin typeface="Tahoma"/>
                <a:cs typeface="Tahoma"/>
              </a:rPr>
              <a:t>acerca del modo de descomponer problemas y  desarrollar soluciones de</a:t>
            </a:r>
            <a:r>
              <a:rPr sz="1900" spc="15" dirty="0">
                <a:latin typeface="Tahoma"/>
                <a:cs typeface="Tahoma"/>
              </a:rPr>
              <a:t> </a:t>
            </a:r>
            <a:r>
              <a:rPr sz="1900" spc="-5" dirty="0">
                <a:latin typeface="Tahoma"/>
                <a:cs typeface="Tahoma"/>
              </a:rPr>
              <a:t>programación.</a:t>
            </a:r>
            <a:endParaRPr sz="1900" dirty="0">
              <a:latin typeface="Tahoma"/>
              <a:cs typeface="Tahoma"/>
            </a:endParaRPr>
          </a:p>
          <a:p>
            <a:pPr marL="375261" marR="133341" indent="-363196">
              <a:lnSpc>
                <a:spcPts val="2060"/>
              </a:lnSpc>
              <a:spcBef>
                <a:spcPts val="475"/>
              </a:spcBef>
              <a:buClr>
                <a:srgbClr val="434DD6"/>
              </a:buClr>
              <a:buSzPct val="60526"/>
              <a:buFont typeface="Wingdings"/>
              <a:buChar char=""/>
              <a:tabLst>
                <a:tab pos="375261" algn="l"/>
                <a:tab pos="375896" algn="l"/>
              </a:tabLst>
            </a:pPr>
            <a:r>
              <a:rPr sz="1900" spc="-5" dirty="0">
                <a:latin typeface="Tahoma"/>
                <a:cs typeface="Tahoma"/>
              </a:rPr>
              <a:t>La POO ve un programa como un conjunto de agentes débilmente  acoplados (objetos). Cada objeto es responsable de un </a:t>
            </a:r>
            <a:r>
              <a:rPr sz="1900" dirty="0">
                <a:latin typeface="Tahoma"/>
                <a:cs typeface="Tahoma"/>
              </a:rPr>
              <a:t>cjto </a:t>
            </a:r>
            <a:r>
              <a:rPr sz="1900" spc="10" dirty="0">
                <a:latin typeface="Tahoma"/>
                <a:cs typeface="Tahoma"/>
              </a:rPr>
              <a:t>de </a:t>
            </a:r>
            <a:r>
              <a:rPr sz="1900" spc="-5" dirty="0">
                <a:latin typeface="Tahoma"/>
                <a:cs typeface="Tahoma"/>
              </a:rPr>
              <a:t>tareas. La  computación se realiza gracias a la interacción de estos objetos. Por  tanto, en cierto sentido, programar consiste en </a:t>
            </a:r>
            <a:r>
              <a:rPr sz="1900" b="1" dirty="0">
                <a:latin typeface="Tahoma"/>
                <a:cs typeface="Tahoma"/>
              </a:rPr>
              <a:t>simular </a:t>
            </a:r>
            <a:r>
              <a:rPr sz="1900" b="1" spc="-5" dirty="0">
                <a:latin typeface="Tahoma"/>
                <a:cs typeface="Tahoma"/>
              </a:rPr>
              <a:t>un modelo del  universo.</a:t>
            </a:r>
            <a:endParaRPr sz="1900" dirty="0">
              <a:latin typeface="Tahoma"/>
              <a:cs typeface="Tahoma"/>
            </a:endParaRPr>
          </a:p>
          <a:p>
            <a:pPr marL="375261" marR="271127" indent="-363196">
              <a:lnSpc>
                <a:spcPct val="90000"/>
              </a:lnSpc>
              <a:spcBef>
                <a:spcPts val="475"/>
              </a:spcBef>
              <a:buClr>
                <a:srgbClr val="434DD6"/>
              </a:buClr>
              <a:buSzPct val="60526"/>
              <a:buFont typeface="Wingdings"/>
              <a:buChar char=""/>
              <a:tabLst>
                <a:tab pos="375261" algn="l"/>
                <a:tab pos="375896" algn="l"/>
              </a:tabLst>
            </a:pPr>
            <a:r>
              <a:rPr sz="1900" dirty="0">
                <a:latin typeface="Tahoma"/>
                <a:cs typeface="Tahoma"/>
              </a:rPr>
              <a:t>Un </a:t>
            </a:r>
            <a:r>
              <a:rPr sz="1900" spc="-5" dirty="0">
                <a:latin typeface="Tahoma"/>
                <a:cs typeface="Tahoma"/>
              </a:rPr>
              <a:t>objeto es una </a:t>
            </a:r>
            <a:r>
              <a:rPr sz="1900" b="1" spc="-5" dirty="0">
                <a:latin typeface="Tahoma"/>
                <a:cs typeface="Tahoma"/>
              </a:rPr>
              <a:t>encapsulación </a:t>
            </a:r>
            <a:r>
              <a:rPr sz="1900" spc="5" dirty="0">
                <a:latin typeface="Tahoma"/>
                <a:cs typeface="Tahoma"/>
              </a:rPr>
              <a:t>de </a:t>
            </a:r>
            <a:r>
              <a:rPr sz="1900" spc="-5" dirty="0">
                <a:latin typeface="Tahoma"/>
                <a:cs typeface="Tahoma"/>
              </a:rPr>
              <a:t>un estado (valores de </a:t>
            </a:r>
            <a:r>
              <a:rPr sz="1900" dirty="0">
                <a:latin typeface="Tahoma"/>
                <a:cs typeface="Tahoma"/>
              </a:rPr>
              <a:t>los </a:t>
            </a:r>
            <a:r>
              <a:rPr sz="1900" spc="-5" dirty="0">
                <a:latin typeface="Tahoma"/>
                <a:cs typeface="Tahoma"/>
              </a:rPr>
              <a:t>datos) y  comportamiento (operaciones). Así, un objeto es en muchos sentidos  similar a un ordenador de propósito</a:t>
            </a:r>
            <a:r>
              <a:rPr sz="1900" spc="50" dirty="0">
                <a:latin typeface="Tahoma"/>
                <a:cs typeface="Tahoma"/>
              </a:rPr>
              <a:t> </a:t>
            </a:r>
            <a:r>
              <a:rPr sz="1900" spc="-5" dirty="0">
                <a:latin typeface="Tahoma"/>
                <a:cs typeface="Tahoma"/>
              </a:rPr>
              <a:t>específico.</a:t>
            </a:r>
            <a:endParaRPr sz="1900" dirty="0">
              <a:latin typeface="Tahoma"/>
              <a:cs typeface="Tahoma"/>
            </a:endParaRPr>
          </a:p>
          <a:p>
            <a:pPr marL="375261" marR="5079" indent="-363196">
              <a:lnSpc>
                <a:spcPct val="90200"/>
              </a:lnSpc>
              <a:spcBef>
                <a:spcPts val="484"/>
              </a:spcBef>
              <a:buClr>
                <a:srgbClr val="434DD6"/>
              </a:buClr>
              <a:buSzPct val="60526"/>
              <a:buFont typeface="Wingdings"/>
              <a:buChar char=""/>
              <a:tabLst>
                <a:tab pos="375261" algn="l"/>
                <a:tab pos="375896" algn="l"/>
              </a:tabLst>
            </a:pPr>
            <a:r>
              <a:rPr sz="1900" spc="-5" dirty="0">
                <a:latin typeface="Tahoma"/>
                <a:cs typeface="Tahoma"/>
              </a:rPr>
              <a:t>El comportamiento de </a:t>
            </a:r>
            <a:r>
              <a:rPr sz="1900" dirty="0">
                <a:latin typeface="Tahoma"/>
                <a:cs typeface="Tahoma"/>
              </a:rPr>
              <a:t>los </a:t>
            </a:r>
            <a:r>
              <a:rPr sz="1900" spc="-5" dirty="0">
                <a:latin typeface="Tahoma"/>
                <a:cs typeface="Tahoma"/>
              </a:rPr>
              <a:t>objetos viene dictado por su </a:t>
            </a:r>
            <a:r>
              <a:rPr sz="1900" b="1" dirty="0">
                <a:latin typeface="Tahoma"/>
                <a:cs typeface="Tahoma"/>
              </a:rPr>
              <a:t>clase</a:t>
            </a:r>
            <a:r>
              <a:rPr sz="1900" dirty="0">
                <a:latin typeface="Tahoma"/>
                <a:cs typeface="Tahoma"/>
              </a:rPr>
              <a:t>. </a:t>
            </a:r>
            <a:r>
              <a:rPr sz="1900" spc="-5" dirty="0">
                <a:latin typeface="Tahoma"/>
                <a:cs typeface="Tahoma"/>
              </a:rPr>
              <a:t>Todos </a:t>
            </a:r>
            <a:r>
              <a:rPr sz="1900" dirty="0">
                <a:latin typeface="Tahoma"/>
                <a:cs typeface="Tahoma"/>
              </a:rPr>
              <a:t>los  </a:t>
            </a:r>
            <a:r>
              <a:rPr sz="1900" spc="-5" dirty="0">
                <a:latin typeface="Tahoma"/>
                <a:cs typeface="Tahoma"/>
              </a:rPr>
              <a:t>objetos son </a:t>
            </a:r>
            <a:r>
              <a:rPr sz="1900" b="1" spc="-5" dirty="0">
                <a:latin typeface="Tahoma"/>
                <a:cs typeface="Tahoma"/>
              </a:rPr>
              <a:t>instancias </a:t>
            </a:r>
            <a:r>
              <a:rPr sz="1900" spc="-5" dirty="0">
                <a:latin typeface="Tahoma"/>
                <a:cs typeface="Tahoma"/>
              </a:rPr>
              <a:t>de alguna clase. Todas </a:t>
            </a:r>
            <a:r>
              <a:rPr sz="1900" dirty="0">
                <a:latin typeface="Tahoma"/>
                <a:cs typeface="Tahoma"/>
              </a:rPr>
              <a:t>las </a:t>
            </a:r>
            <a:r>
              <a:rPr sz="1900" spc="-5" dirty="0">
                <a:latin typeface="Tahoma"/>
                <a:cs typeface="Tahoma"/>
              </a:rPr>
              <a:t>instancias de la misma  clase se comportarán de un modo similar (invocarán el mismo método) en  respuesta a una petición</a:t>
            </a:r>
            <a:r>
              <a:rPr sz="1900" spc="35" dirty="0">
                <a:latin typeface="Tahoma"/>
                <a:cs typeface="Tahoma"/>
              </a:rPr>
              <a:t> </a:t>
            </a:r>
            <a:r>
              <a:rPr sz="1900" spc="-5" dirty="0">
                <a:latin typeface="Tahoma"/>
                <a:cs typeface="Tahoma"/>
              </a:rPr>
              <a:t>similar.</a:t>
            </a:r>
            <a:endParaRPr sz="1900" dirty="0">
              <a:latin typeface="Tahoma"/>
              <a:cs typeface="Tahoma"/>
            </a:endParaRPr>
          </a:p>
          <a:p>
            <a:pPr marL="375261" marR="654008" indent="-363196">
              <a:lnSpc>
                <a:spcPts val="2060"/>
              </a:lnSpc>
              <a:spcBef>
                <a:spcPts val="520"/>
              </a:spcBef>
              <a:buClr>
                <a:srgbClr val="434DD6"/>
              </a:buClr>
              <a:buSzPct val="60526"/>
              <a:buFont typeface="Wingdings"/>
              <a:buChar char=""/>
              <a:tabLst>
                <a:tab pos="375261" algn="l"/>
                <a:tab pos="375896" algn="l"/>
              </a:tabLst>
            </a:pPr>
            <a:r>
              <a:rPr sz="1900" spc="-5" dirty="0">
                <a:latin typeface="Tahoma"/>
                <a:cs typeface="Tahoma"/>
              </a:rPr>
              <a:t>La interpretación de un </a:t>
            </a:r>
            <a:r>
              <a:rPr sz="1900" b="1" dirty="0">
                <a:latin typeface="Tahoma"/>
                <a:cs typeface="Tahoma"/>
              </a:rPr>
              <a:t>mensaje </a:t>
            </a:r>
            <a:r>
              <a:rPr sz="1900" spc="-5" dirty="0">
                <a:latin typeface="Tahoma"/>
                <a:cs typeface="Tahoma"/>
              </a:rPr>
              <a:t>es decidida por el objeto, y puede  diferir de una clase de objeto a</a:t>
            </a:r>
            <a:r>
              <a:rPr sz="1900" spc="60" dirty="0">
                <a:latin typeface="Tahoma"/>
                <a:cs typeface="Tahoma"/>
              </a:rPr>
              <a:t> </a:t>
            </a:r>
            <a:r>
              <a:rPr sz="1900" spc="-5" dirty="0">
                <a:latin typeface="Tahoma"/>
                <a:cs typeface="Tahoma"/>
              </a:rPr>
              <a:t>otra.</a:t>
            </a:r>
            <a:endParaRPr sz="1900" dirty="0">
              <a:latin typeface="Tahoma"/>
              <a:cs typeface="Tahoma"/>
            </a:endParaRPr>
          </a:p>
        </p:txBody>
      </p:sp>
    </p:spTree>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227" y="226469"/>
            <a:ext cx="4742685" cy="627608"/>
          </a:xfrm>
          <a:prstGeom prst="rect">
            <a:avLst/>
          </a:prstGeom>
        </p:spPr>
        <p:txBody>
          <a:bodyPr vert="horz" wrap="square" lIns="0" tIns="17145" rIns="0" bIns="0" rtlCol="0">
            <a:spAutoFit/>
          </a:bodyPr>
          <a:lstStyle/>
          <a:p>
            <a:pPr marL="12699">
              <a:spcBef>
                <a:spcPts val="135"/>
              </a:spcBef>
            </a:pPr>
            <a:r>
              <a:rPr spc="15" dirty="0"/>
              <a:t>Con</a:t>
            </a:r>
            <a:r>
              <a:rPr spc="10" dirty="0"/>
              <a:t>c</a:t>
            </a:r>
            <a:r>
              <a:rPr spc="15" dirty="0"/>
              <a:t>lusiones</a:t>
            </a:r>
          </a:p>
        </p:txBody>
      </p:sp>
      <p:sp>
        <p:nvSpPr>
          <p:cNvPr id="5" name="Marcador de fecha 4"/>
          <p:cNvSpPr>
            <a:spLocks noGrp="1"/>
          </p:cNvSpPr>
          <p:nvPr>
            <p:ph type="dt" sz="half" idx="10"/>
          </p:nvPr>
        </p:nvSpPr>
        <p:spPr>
          <a:xfrm>
            <a:off x="0" y="7027863"/>
            <a:ext cx="3089275" cy="276225"/>
          </a:xfrm>
        </p:spPr>
        <p:txBody>
          <a:bodyPr/>
          <a:lstStyle/>
          <a:p>
            <a:fld id="{21D7DAAA-6D4E-40D9-A895-800E294C768E}" type="datetime12">
              <a:rPr lang="es-AR" smtClean="0"/>
              <a:t>7:15 a. m.</a:t>
            </a:fld>
            <a:endParaRPr lang="en-US"/>
          </a:p>
        </p:txBody>
      </p:sp>
      <p:sp>
        <p:nvSpPr>
          <p:cNvPr id="6" name="Marcador de pie de página 5"/>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4" name="object 4"/>
          <p:cNvSpPr txBox="1">
            <a:spLocks noGrp="1"/>
          </p:cNvSpPr>
          <p:nvPr>
            <p:ph type="sldNum" sz="quarter" idx="4294967295"/>
          </p:nvPr>
        </p:nvSpPr>
        <p:spPr>
          <a:xfrm>
            <a:off x="13147675" y="6969125"/>
            <a:ext cx="285750" cy="207963"/>
          </a:xfrm>
          <a:prstGeom prst="rect">
            <a:avLst/>
          </a:prstGeom>
        </p:spPr>
        <p:txBody>
          <a:bodyPr vert="horz" wrap="square" lIns="0" tIns="15240" rIns="0" bIns="0" rtlCol="0">
            <a:spAutoFit/>
          </a:bodyPr>
          <a:lstStyle/>
          <a:p>
            <a:pPr marL="25398">
              <a:spcBef>
                <a:spcPts val="120"/>
              </a:spcBef>
            </a:pPr>
            <a:r>
              <a:rPr spc="10" dirty="0"/>
              <a:t>46</a:t>
            </a:r>
          </a:p>
        </p:txBody>
      </p:sp>
      <p:sp>
        <p:nvSpPr>
          <p:cNvPr id="3" name="object 3"/>
          <p:cNvSpPr txBox="1"/>
          <p:nvPr/>
        </p:nvSpPr>
        <p:spPr>
          <a:xfrm>
            <a:off x="2449512" y="1757199"/>
            <a:ext cx="8646160" cy="4383251"/>
          </a:xfrm>
          <a:prstGeom prst="rect">
            <a:avLst/>
          </a:prstGeom>
        </p:spPr>
        <p:txBody>
          <a:bodyPr vert="horz" wrap="square" lIns="0" tIns="12065" rIns="0" bIns="0" rtlCol="0">
            <a:spAutoFit/>
          </a:bodyPr>
          <a:lstStyle/>
          <a:p>
            <a:pPr marL="375261" marR="5079" indent="-363196">
              <a:lnSpc>
                <a:spcPct val="100600"/>
              </a:lnSpc>
              <a:spcBef>
                <a:spcPts val="95"/>
              </a:spcBef>
              <a:buClr>
                <a:srgbClr val="434DD6"/>
              </a:buClr>
              <a:buSzPct val="59523"/>
              <a:buFont typeface="Wingdings"/>
              <a:buChar char=""/>
              <a:tabLst>
                <a:tab pos="375261" algn="l"/>
                <a:tab pos="375896" algn="l"/>
              </a:tabLst>
            </a:pPr>
            <a:r>
              <a:rPr sz="2100" spc="5" dirty="0">
                <a:latin typeface="Tahoma"/>
                <a:cs typeface="Tahoma"/>
              </a:rPr>
              <a:t>Las clases pueden enlazarse unas a otras mediante </a:t>
            </a:r>
            <a:r>
              <a:rPr sz="2100" dirty="0">
                <a:latin typeface="Tahoma"/>
                <a:cs typeface="Tahoma"/>
              </a:rPr>
              <a:t>la </a:t>
            </a:r>
            <a:r>
              <a:rPr sz="2100" spc="5" dirty="0">
                <a:latin typeface="Tahoma"/>
                <a:cs typeface="Tahoma"/>
              </a:rPr>
              <a:t>noción de  jerarquías de </a:t>
            </a:r>
            <a:r>
              <a:rPr sz="2100" b="1" spc="5" dirty="0">
                <a:latin typeface="Tahoma"/>
                <a:cs typeface="Tahoma"/>
              </a:rPr>
              <a:t>herencia</a:t>
            </a:r>
            <a:r>
              <a:rPr sz="2100" spc="5" dirty="0">
                <a:latin typeface="Tahoma"/>
                <a:cs typeface="Tahoma"/>
              </a:rPr>
              <a:t>. En estas jerarquías, datos y comportamiento  asociados con clases más </a:t>
            </a:r>
            <a:r>
              <a:rPr sz="2100" dirty="0">
                <a:latin typeface="Tahoma"/>
                <a:cs typeface="Tahoma"/>
              </a:rPr>
              <a:t>altas </a:t>
            </a:r>
            <a:r>
              <a:rPr sz="2100" spc="5" dirty="0">
                <a:latin typeface="Tahoma"/>
                <a:cs typeface="Tahoma"/>
              </a:rPr>
              <a:t>en </a:t>
            </a:r>
            <a:r>
              <a:rPr sz="2100" dirty="0">
                <a:latin typeface="Tahoma"/>
                <a:cs typeface="Tahoma"/>
              </a:rPr>
              <a:t>la </a:t>
            </a:r>
            <a:r>
              <a:rPr sz="2100" spc="5" dirty="0">
                <a:latin typeface="Tahoma"/>
                <a:cs typeface="Tahoma"/>
              </a:rPr>
              <a:t>jeraquía pueden ser accedidas y  usadas por clases que descienden de</a:t>
            </a:r>
            <a:r>
              <a:rPr sz="2100" spc="-5" dirty="0">
                <a:latin typeface="Tahoma"/>
                <a:cs typeface="Tahoma"/>
              </a:rPr>
              <a:t> </a:t>
            </a:r>
            <a:r>
              <a:rPr sz="2100" dirty="0">
                <a:latin typeface="Tahoma"/>
                <a:cs typeface="Tahoma"/>
              </a:rPr>
              <a:t>ellas.</a:t>
            </a:r>
          </a:p>
          <a:p>
            <a:pPr marL="375261" marR="19049" indent="-363196">
              <a:lnSpc>
                <a:spcPct val="100699"/>
              </a:lnSpc>
              <a:spcBef>
                <a:spcPts val="509"/>
              </a:spcBef>
              <a:buClr>
                <a:srgbClr val="434DD6"/>
              </a:buClr>
              <a:buSzPct val="59523"/>
              <a:buFont typeface="Wingdings"/>
              <a:buChar char=""/>
              <a:tabLst>
                <a:tab pos="375261" algn="l"/>
                <a:tab pos="375896" algn="l"/>
              </a:tabLst>
            </a:pPr>
            <a:r>
              <a:rPr sz="2100" dirty="0">
                <a:latin typeface="Tahoma"/>
                <a:cs typeface="Tahoma"/>
              </a:rPr>
              <a:t>El </a:t>
            </a:r>
            <a:r>
              <a:rPr sz="2100" spc="5" dirty="0">
                <a:latin typeface="Tahoma"/>
                <a:cs typeface="Tahoma"/>
              </a:rPr>
              <a:t>diseño de un programa OO es como organizar una </a:t>
            </a:r>
            <a:r>
              <a:rPr sz="2100" b="1" spc="5" dirty="0">
                <a:latin typeface="Tahoma"/>
                <a:cs typeface="Tahoma"/>
              </a:rPr>
              <a:t>comunidad </a:t>
            </a:r>
            <a:r>
              <a:rPr sz="2100" spc="5" dirty="0">
                <a:latin typeface="Tahoma"/>
                <a:cs typeface="Tahoma"/>
              </a:rPr>
              <a:t>de  individuos. Cada miembro de </a:t>
            </a:r>
            <a:r>
              <a:rPr sz="2100" dirty="0">
                <a:latin typeface="Tahoma"/>
                <a:cs typeface="Tahoma"/>
              </a:rPr>
              <a:t>la </a:t>
            </a:r>
            <a:r>
              <a:rPr sz="2100" spc="5" dirty="0">
                <a:latin typeface="Tahoma"/>
                <a:cs typeface="Tahoma"/>
              </a:rPr>
              <a:t>comunidad tiene </a:t>
            </a:r>
            <a:r>
              <a:rPr sz="2100" dirty="0">
                <a:latin typeface="Tahoma"/>
                <a:cs typeface="Tahoma"/>
              </a:rPr>
              <a:t>ciertas  </a:t>
            </a:r>
            <a:r>
              <a:rPr sz="2100" b="1" spc="5" dirty="0">
                <a:latin typeface="Tahoma"/>
                <a:cs typeface="Tahoma"/>
              </a:rPr>
              <a:t>responsabilidades</a:t>
            </a:r>
            <a:r>
              <a:rPr sz="2100" spc="5" dirty="0">
                <a:latin typeface="Tahoma"/>
                <a:cs typeface="Tahoma"/>
              </a:rPr>
              <a:t>. </a:t>
            </a:r>
            <a:r>
              <a:rPr sz="2100" dirty="0">
                <a:latin typeface="Tahoma"/>
                <a:cs typeface="Tahoma"/>
              </a:rPr>
              <a:t>El </a:t>
            </a:r>
            <a:r>
              <a:rPr sz="2100" spc="5" dirty="0">
                <a:latin typeface="Tahoma"/>
                <a:cs typeface="Tahoma"/>
              </a:rPr>
              <a:t>cumplimiento de </a:t>
            </a:r>
            <a:r>
              <a:rPr sz="2100" dirty="0">
                <a:latin typeface="Tahoma"/>
                <a:cs typeface="Tahoma"/>
              </a:rPr>
              <a:t>las </a:t>
            </a:r>
            <a:r>
              <a:rPr sz="2100" spc="5" dirty="0">
                <a:latin typeface="Tahoma"/>
                <a:cs typeface="Tahoma"/>
              </a:rPr>
              <a:t>metas de </a:t>
            </a:r>
            <a:r>
              <a:rPr sz="2100" dirty="0">
                <a:latin typeface="Tahoma"/>
                <a:cs typeface="Tahoma"/>
              </a:rPr>
              <a:t>la </a:t>
            </a:r>
            <a:r>
              <a:rPr sz="2100" spc="5" dirty="0">
                <a:latin typeface="Tahoma"/>
                <a:cs typeface="Tahoma"/>
              </a:rPr>
              <a:t>comunidad  como un todo viene a través del </a:t>
            </a:r>
            <a:r>
              <a:rPr sz="2100" dirty="0">
                <a:latin typeface="Tahoma"/>
                <a:cs typeface="Tahoma"/>
              </a:rPr>
              <a:t>trabajo </a:t>
            </a:r>
            <a:r>
              <a:rPr sz="2100" spc="5" dirty="0">
                <a:latin typeface="Tahoma"/>
                <a:cs typeface="Tahoma"/>
              </a:rPr>
              <a:t>de cada miembro y de sus  interacciones.</a:t>
            </a:r>
            <a:endParaRPr sz="2100" dirty="0">
              <a:latin typeface="Tahoma"/>
              <a:cs typeface="Tahoma"/>
            </a:endParaRPr>
          </a:p>
          <a:p>
            <a:pPr marL="375261" marR="13969" indent="-363196">
              <a:lnSpc>
                <a:spcPct val="100600"/>
              </a:lnSpc>
              <a:spcBef>
                <a:spcPts val="515"/>
              </a:spcBef>
              <a:buClr>
                <a:srgbClr val="434DD6"/>
              </a:buClr>
              <a:buSzPct val="59523"/>
              <a:buFont typeface="Wingdings"/>
              <a:buChar char=""/>
              <a:tabLst>
                <a:tab pos="375261" algn="l"/>
                <a:tab pos="375896" algn="l"/>
              </a:tabLst>
            </a:pPr>
            <a:r>
              <a:rPr sz="2100" spc="5" dirty="0">
                <a:latin typeface="Tahoma"/>
                <a:cs typeface="Tahoma"/>
              </a:rPr>
              <a:t>Mediante </a:t>
            </a:r>
            <a:r>
              <a:rPr sz="2100" dirty="0">
                <a:latin typeface="Tahoma"/>
                <a:cs typeface="Tahoma"/>
              </a:rPr>
              <a:t>la </a:t>
            </a:r>
            <a:r>
              <a:rPr sz="2100" spc="5" dirty="0">
                <a:latin typeface="Tahoma"/>
                <a:cs typeface="Tahoma"/>
              </a:rPr>
              <a:t>reducción de </a:t>
            </a:r>
            <a:r>
              <a:rPr sz="2100" dirty="0">
                <a:latin typeface="Tahoma"/>
                <a:cs typeface="Tahoma"/>
              </a:rPr>
              <a:t>la </a:t>
            </a:r>
            <a:r>
              <a:rPr sz="2100" spc="5" dirty="0">
                <a:latin typeface="Tahoma"/>
                <a:cs typeface="Tahoma"/>
              </a:rPr>
              <a:t>interdependencia entre componentes  software, </a:t>
            </a:r>
            <a:r>
              <a:rPr sz="2100" dirty="0">
                <a:latin typeface="Tahoma"/>
                <a:cs typeface="Tahoma"/>
              </a:rPr>
              <a:t>la </a:t>
            </a:r>
            <a:r>
              <a:rPr sz="2100" spc="5" dirty="0">
                <a:latin typeface="Tahoma"/>
                <a:cs typeface="Tahoma"/>
              </a:rPr>
              <a:t>POO permite </a:t>
            </a:r>
            <a:r>
              <a:rPr sz="2100" dirty="0">
                <a:latin typeface="Tahoma"/>
                <a:cs typeface="Tahoma"/>
              </a:rPr>
              <a:t>el </a:t>
            </a:r>
            <a:r>
              <a:rPr sz="2100" spc="5" dirty="0">
                <a:latin typeface="Tahoma"/>
                <a:cs typeface="Tahoma"/>
              </a:rPr>
              <a:t>desarrollo de sistemas sw </a:t>
            </a:r>
            <a:r>
              <a:rPr sz="2100" b="1" spc="5" dirty="0">
                <a:latin typeface="Tahoma"/>
                <a:cs typeface="Tahoma"/>
              </a:rPr>
              <a:t>reutilizables</a:t>
            </a:r>
            <a:r>
              <a:rPr sz="2100" spc="5" dirty="0">
                <a:latin typeface="Tahoma"/>
                <a:cs typeface="Tahoma"/>
              </a:rPr>
              <a:t>.  Estos componentes pueden ser creados y testados como unidades  independientes, aisladas de otras porciones de </a:t>
            </a:r>
            <a:r>
              <a:rPr sz="2100" dirty="0">
                <a:latin typeface="Tahoma"/>
                <a:cs typeface="Tahoma"/>
              </a:rPr>
              <a:t>la </a:t>
            </a:r>
            <a:r>
              <a:rPr sz="2100" spc="5" dirty="0">
                <a:latin typeface="Tahoma"/>
                <a:cs typeface="Tahoma"/>
              </a:rPr>
              <a:t>aplicación</a:t>
            </a:r>
            <a:r>
              <a:rPr sz="2100" spc="-55" dirty="0">
                <a:latin typeface="Tahoma"/>
                <a:cs typeface="Tahoma"/>
              </a:rPr>
              <a:t> </a:t>
            </a:r>
            <a:r>
              <a:rPr sz="2100" spc="5" dirty="0">
                <a:latin typeface="Tahoma"/>
                <a:cs typeface="Tahoma"/>
              </a:rPr>
              <a:t>software.</a:t>
            </a:r>
            <a:endParaRPr sz="2100" dirty="0">
              <a:latin typeface="Tahoma"/>
              <a:cs typeface="Tahoma"/>
            </a:endParaRPr>
          </a:p>
        </p:txBody>
      </p:sp>
    </p:spTree>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227" y="226469"/>
            <a:ext cx="4818885" cy="627608"/>
          </a:xfrm>
          <a:prstGeom prst="rect">
            <a:avLst/>
          </a:prstGeom>
        </p:spPr>
        <p:txBody>
          <a:bodyPr vert="horz" wrap="square" lIns="0" tIns="17145" rIns="0" bIns="0" rtlCol="0">
            <a:spAutoFit/>
          </a:bodyPr>
          <a:lstStyle/>
          <a:p>
            <a:pPr marL="12699">
              <a:spcBef>
                <a:spcPts val="135"/>
              </a:spcBef>
            </a:pPr>
            <a:r>
              <a:rPr spc="15" dirty="0"/>
              <a:t>Con</a:t>
            </a:r>
            <a:r>
              <a:rPr spc="10" dirty="0"/>
              <a:t>c</a:t>
            </a:r>
            <a:r>
              <a:rPr spc="15" dirty="0"/>
              <a:t>lusiones</a:t>
            </a:r>
          </a:p>
        </p:txBody>
      </p:sp>
      <p:sp>
        <p:nvSpPr>
          <p:cNvPr id="3" name="object 3"/>
          <p:cNvSpPr txBox="1">
            <a:spLocks noGrp="1"/>
          </p:cNvSpPr>
          <p:nvPr>
            <p:ph idx="1"/>
          </p:nvPr>
        </p:nvSpPr>
        <p:spPr>
          <a:xfrm>
            <a:off x="1001712" y="1873250"/>
            <a:ext cx="11370549" cy="3688830"/>
          </a:xfrm>
          <a:prstGeom prst="rect">
            <a:avLst/>
          </a:prstGeom>
        </p:spPr>
        <p:txBody>
          <a:bodyPr vert="horz" wrap="square" lIns="0" tIns="12700" rIns="0" bIns="0" rtlCol="0">
            <a:spAutoFit/>
          </a:bodyPr>
          <a:lstStyle/>
          <a:p>
            <a:pPr marL="633689" marR="277477" indent="-363196">
              <a:lnSpc>
                <a:spcPct val="100400"/>
              </a:lnSpc>
              <a:spcBef>
                <a:spcPts val="100"/>
              </a:spcBef>
              <a:buClr>
                <a:srgbClr val="434DD6"/>
              </a:buClr>
              <a:buSzPct val="59523"/>
              <a:buFont typeface="Wingdings"/>
              <a:buChar char=""/>
              <a:tabLst>
                <a:tab pos="633689" algn="l"/>
                <a:tab pos="634324" algn="l"/>
              </a:tabLst>
            </a:pPr>
            <a:r>
              <a:rPr sz="2100" i="0" spc="5" dirty="0">
                <a:latin typeface="Tahoma" panose="020B0604030504040204" pitchFamily="34" charset="0"/>
                <a:ea typeface="Tahoma" panose="020B0604030504040204" pitchFamily="34" charset="0"/>
                <a:cs typeface="Tahoma" panose="020B0604030504040204" pitchFamily="34" charset="0"/>
              </a:rPr>
              <a:t>Los componentes </a:t>
            </a:r>
            <a:r>
              <a:rPr sz="2100" i="0" dirty="0">
                <a:latin typeface="Tahoma" panose="020B0604030504040204" pitchFamily="34" charset="0"/>
                <a:ea typeface="Tahoma" panose="020B0604030504040204" pitchFamily="34" charset="0"/>
                <a:cs typeface="Tahoma" panose="020B0604030504040204" pitchFamily="34" charset="0"/>
              </a:rPr>
              <a:t>reutilizables </a:t>
            </a:r>
            <a:r>
              <a:rPr sz="2100" i="0" spc="5" dirty="0">
                <a:latin typeface="Tahoma" panose="020B0604030504040204" pitchFamily="34" charset="0"/>
                <a:ea typeface="Tahoma" panose="020B0604030504040204" pitchFamily="34" charset="0"/>
                <a:cs typeface="Tahoma" panose="020B0604030504040204" pitchFamily="34" charset="0"/>
              </a:rPr>
              <a:t>permiten </a:t>
            </a:r>
            <a:r>
              <a:rPr sz="2100" i="0" dirty="0">
                <a:latin typeface="Tahoma" panose="020B0604030504040204" pitchFamily="34" charset="0"/>
                <a:ea typeface="Tahoma" panose="020B0604030504040204" pitchFamily="34" charset="0"/>
                <a:cs typeface="Tahoma" panose="020B0604030504040204" pitchFamily="34" charset="0"/>
              </a:rPr>
              <a:t>al </a:t>
            </a:r>
            <a:r>
              <a:rPr sz="2100" i="0" spc="5" dirty="0">
                <a:latin typeface="Tahoma" panose="020B0604030504040204" pitchFamily="34" charset="0"/>
                <a:ea typeface="Tahoma" panose="020B0604030504040204" pitchFamily="34" charset="0"/>
                <a:cs typeface="Tahoma" panose="020B0604030504040204" pitchFamily="34" charset="0"/>
              </a:rPr>
              <a:t>programador </a:t>
            </a:r>
            <a:r>
              <a:rPr sz="2100" i="0" dirty="0">
                <a:latin typeface="Tahoma" panose="020B0604030504040204" pitchFamily="34" charset="0"/>
                <a:ea typeface="Tahoma" panose="020B0604030504040204" pitchFamily="34" charset="0"/>
                <a:cs typeface="Tahoma" panose="020B0604030504040204" pitchFamily="34" charset="0"/>
              </a:rPr>
              <a:t>tratar </a:t>
            </a:r>
            <a:r>
              <a:rPr sz="2100" i="0" spc="5" dirty="0">
                <a:latin typeface="Tahoma" panose="020B0604030504040204" pitchFamily="34" charset="0"/>
                <a:ea typeface="Tahoma" panose="020B0604030504040204" pitchFamily="34" charset="0"/>
                <a:cs typeface="Tahoma" panose="020B0604030504040204" pitchFamily="34" charset="0"/>
              </a:rPr>
              <a:t>con  problemas a un </a:t>
            </a:r>
            <a:r>
              <a:rPr sz="2100" b="1" i="0" spc="5" dirty="0">
                <a:latin typeface="Tahoma" panose="020B0604030504040204" pitchFamily="34" charset="0"/>
                <a:ea typeface="Tahoma" panose="020B0604030504040204" pitchFamily="34" charset="0"/>
                <a:cs typeface="Tahoma" panose="020B0604030504040204" pitchFamily="34" charset="0"/>
              </a:rPr>
              <a:t>nivel de abstracción </a:t>
            </a:r>
            <a:r>
              <a:rPr sz="2100" i="0" spc="5" dirty="0">
                <a:latin typeface="Tahoma" panose="020B0604030504040204" pitchFamily="34" charset="0"/>
                <a:ea typeface="Tahoma" panose="020B0604030504040204" pitchFamily="34" charset="0"/>
                <a:cs typeface="Tahoma" panose="020B0604030504040204" pitchFamily="34" charset="0"/>
              </a:rPr>
              <a:t>superior. Podemos </a:t>
            </a:r>
            <a:r>
              <a:rPr sz="2100" i="0" dirty="0">
                <a:latin typeface="Tahoma" panose="020B0604030504040204" pitchFamily="34" charset="0"/>
                <a:ea typeface="Tahoma" panose="020B0604030504040204" pitchFamily="34" charset="0"/>
                <a:cs typeface="Tahoma" panose="020B0604030504040204" pitchFamily="34" charset="0"/>
              </a:rPr>
              <a:t>definir </a:t>
            </a:r>
            <a:r>
              <a:rPr sz="2100" i="0" spc="5" dirty="0">
                <a:latin typeface="Tahoma" panose="020B0604030504040204" pitchFamily="34" charset="0"/>
                <a:ea typeface="Tahoma" panose="020B0604030504040204" pitchFamily="34" charset="0"/>
                <a:cs typeface="Tahoma" panose="020B0604030504040204" pitchFamily="34" charset="0"/>
              </a:rPr>
              <a:t>y  manipular objetos simplemente en términos de mensajes, ignorando  detalles de implementación. Este </a:t>
            </a:r>
            <a:r>
              <a:rPr sz="2100" i="0" dirty="0">
                <a:latin typeface="Tahoma" panose="020B0604030504040204" pitchFamily="34" charset="0"/>
                <a:ea typeface="Tahoma" panose="020B0604030504040204" pitchFamily="34" charset="0"/>
                <a:cs typeface="Tahoma" panose="020B0604030504040204" pitchFamily="34" charset="0"/>
              </a:rPr>
              <a:t>principio </a:t>
            </a:r>
            <a:r>
              <a:rPr sz="2100" i="0" spc="5" dirty="0">
                <a:latin typeface="Tahoma" panose="020B0604030504040204" pitchFamily="34" charset="0"/>
                <a:ea typeface="Tahoma" panose="020B0604030504040204" pitchFamily="34" charset="0"/>
                <a:cs typeface="Tahoma" panose="020B0604030504040204" pitchFamily="34" charset="0"/>
              </a:rPr>
              <a:t>de ‘</a:t>
            </a:r>
            <a:r>
              <a:rPr sz="2100" b="1" i="0" spc="5" dirty="0">
                <a:latin typeface="Tahoma" panose="020B0604030504040204" pitchFamily="34" charset="0"/>
                <a:ea typeface="Tahoma" panose="020B0604030504040204" pitchFamily="34" charset="0"/>
                <a:cs typeface="Tahoma" panose="020B0604030504040204" pitchFamily="34" charset="0"/>
              </a:rPr>
              <a:t>ocultación de  información’ </a:t>
            </a:r>
            <a:r>
              <a:rPr sz="2100" i="0" spc="5" dirty="0">
                <a:latin typeface="Tahoma" panose="020B0604030504040204" pitchFamily="34" charset="0"/>
                <a:ea typeface="Tahoma" panose="020B0604030504040204" pitchFamily="34" charset="0"/>
                <a:cs typeface="Tahoma" panose="020B0604030504040204" pitchFamily="34" charset="0"/>
              </a:rPr>
              <a:t>ayuda en </a:t>
            </a:r>
            <a:r>
              <a:rPr sz="2100" i="0" dirty="0">
                <a:latin typeface="Tahoma" panose="020B0604030504040204" pitchFamily="34" charset="0"/>
                <a:ea typeface="Tahoma" panose="020B0604030504040204" pitchFamily="34" charset="0"/>
                <a:cs typeface="Tahoma" panose="020B0604030504040204" pitchFamily="34" charset="0"/>
              </a:rPr>
              <a:t>la </a:t>
            </a:r>
            <a:r>
              <a:rPr sz="2100" i="0" spc="5" dirty="0">
                <a:latin typeface="Tahoma" panose="020B0604030504040204" pitchFamily="34" charset="0"/>
                <a:ea typeface="Tahoma" panose="020B0604030504040204" pitchFamily="34" charset="0"/>
                <a:cs typeface="Tahoma" panose="020B0604030504040204" pitchFamily="34" charset="0"/>
              </a:rPr>
              <a:t>comprensión y construcción de sistemas  seguros. También favorece </a:t>
            </a:r>
            <a:r>
              <a:rPr sz="2100" i="0" dirty="0">
                <a:latin typeface="Tahoma" panose="020B0604030504040204" pitchFamily="34" charset="0"/>
                <a:ea typeface="Tahoma" panose="020B0604030504040204" pitchFamily="34" charset="0"/>
                <a:cs typeface="Tahoma" panose="020B0604030504040204" pitchFamily="34" charset="0"/>
              </a:rPr>
              <a:t>la </a:t>
            </a:r>
            <a:r>
              <a:rPr sz="2100" i="0" spc="-20" dirty="0">
                <a:latin typeface="Tahoma" panose="020B0604030504040204" pitchFamily="34" charset="0"/>
                <a:ea typeface="Tahoma" panose="020B0604030504040204" pitchFamily="34" charset="0"/>
                <a:cs typeface="Tahoma" panose="020B0604030504040204" pitchFamily="34" charset="0"/>
              </a:rPr>
              <a:t>mantenibilidad </a:t>
            </a:r>
            <a:r>
              <a:rPr sz="2100" i="0" spc="5" dirty="0">
                <a:latin typeface="Tahoma" panose="020B0604030504040204" pitchFamily="34" charset="0"/>
                <a:ea typeface="Tahoma" panose="020B0604030504040204" pitchFamily="34" charset="0"/>
                <a:cs typeface="Tahoma" panose="020B0604030504040204" pitchFamily="34" charset="0"/>
              </a:rPr>
              <a:t>del</a:t>
            </a:r>
            <a:r>
              <a:rPr sz="2100" i="0" spc="40" dirty="0">
                <a:latin typeface="Tahoma" panose="020B0604030504040204" pitchFamily="34" charset="0"/>
                <a:ea typeface="Tahoma" panose="020B0604030504040204" pitchFamily="34" charset="0"/>
                <a:cs typeface="Tahoma" panose="020B0604030504040204" pitchFamily="34" charset="0"/>
              </a:rPr>
              <a:t> </a:t>
            </a:r>
            <a:r>
              <a:rPr sz="2100" i="0" spc="5" dirty="0">
                <a:latin typeface="Tahoma" panose="020B0604030504040204" pitchFamily="34" charset="0"/>
                <a:ea typeface="Tahoma" panose="020B0604030504040204" pitchFamily="34" charset="0"/>
                <a:cs typeface="Tahoma" panose="020B0604030504040204" pitchFamily="34" charset="0"/>
              </a:rPr>
              <a:t>sistema.</a:t>
            </a:r>
            <a:endParaRPr sz="2100" i="0" dirty="0">
              <a:latin typeface="Tahoma" panose="020B0604030504040204" pitchFamily="34" charset="0"/>
              <a:ea typeface="Tahoma" panose="020B0604030504040204" pitchFamily="34" charset="0"/>
              <a:cs typeface="Tahoma" panose="020B0604030504040204" pitchFamily="34" charset="0"/>
            </a:endParaRPr>
          </a:p>
          <a:p>
            <a:pPr marL="633689" marR="292716" indent="-363196">
              <a:lnSpc>
                <a:spcPct val="100699"/>
              </a:lnSpc>
              <a:spcBef>
                <a:spcPts val="475"/>
              </a:spcBef>
              <a:buClr>
                <a:srgbClr val="434DD6"/>
              </a:buClr>
              <a:buSzPct val="59523"/>
              <a:buFont typeface="Wingdings"/>
              <a:buChar char=""/>
              <a:tabLst>
                <a:tab pos="633689" algn="l"/>
                <a:tab pos="634324" algn="l"/>
              </a:tabLst>
            </a:pPr>
            <a:r>
              <a:rPr sz="2100" i="0" spc="5" dirty="0">
                <a:latin typeface="Tahoma" panose="020B0604030504040204" pitchFamily="34" charset="0"/>
                <a:ea typeface="Tahoma" panose="020B0604030504040204" pitchFamily="34" charset="0"/>
                <a:cs typeface="Tahoma" panose="020B0604030504040204" pitchFamily="34" charset="0"/>
              </a:rPr>
              <a:t>Se ha comprobado que a </a:t>
            </a:r>
            <a:r>
              <a:rPr sz="2100" i="0" dirty="0">
                <a:latin typeface="Tahoma" panose="020B0604030504040204" pitchFamily="34" charset="0"/>
                <a:ea typeface="Tahoma" panose="020B0604030504040204" pitchFamily="34" charset="0"/>
                <a:cs typeface="Tahoma" panose="020B0604030504040204" pitchFamily="34" charset="0"/>
              </a:rPr>
              <a:t>las </a:t>
            </a:r>
            <a:r>
              <a:rPr sz="2100" i="0" spc="5" dirty="0">
                <a:latin typeface="Tahoma" panose="020B0604030504040204" pitchFamily="34" charset="0"/>
                <a:ea typeface="Tahoma" panose="020B0604030504040204" pitchFamily="34" charset="0"/>
                <a:cs typeface="Tahoma" panose="020B0604030504040204" pitchFamily="34" charset="0"/>
              </a:rPr>
              <a:t>personas con ciertos conocimientos  tradicionales sobre computación </a:t>
            </a:r>
            <a:r>
              <a:rPr sz="2100" i="0" dirty="0">
                <a:latin typeface="Tahoma" panose="020B0604030504040204" pitchFamily="34" charset="0"/>
                <a:ea typeface="Tahoma" panose="020B0604030504040204" pitchFamily="34" charset="0"/>
                <a:cs typeface="Tahoma" panose="020B0604030504040204" pitchFamily="34" charset="0"/>
              </a:rPr>
              <a:t>les </a:t>
            </a:r>
            <a:r>
              <a:rPr sz="2100" i="0" spc="5" dirty="0">
                <a:latin typeface="Tahoma" panose="020B0604030504040204" pitchFamily="34" charset="0"/>
                <a:ea typeface="Tahoma" panose="020B0604030504040204" pitchFamily="34" charset="0"/>
                <a:cs typeface="Tahoma" panose="020B0604030504040204" pitchFamily="34" charset="0"/>
              </a:rPr>
              <a:t>resulta más </a:t>
            </a:r>
            <a:r>
              <a:rPr sz="2100" i="0" dirty="0">
                <a:latin typeface="Tahoma" panose="020B0604030504040204" pitchFamily="34" charset="0"/>
                <a:ea typeface="Tahoma" panose="020B0604030504040204" pitchFamily="34" charset="0"/>
                <a:cs typeface="Tahoma" panose="020B0604030504040204" pitchFamily="34" charset="0"/>
              </a:rPr>
              <a:t>difícil </a:t>
            </a:r>
            <a:r>
              <a:rPr sz="2100" i="0" spc="5" dirty="0">
                <a:latin typeface="Tahoma" panose="020B0604030504040204" pitchFamily="34" charset="0"/>
                <a:ea typeface="Tahoma" panose="020B0604030504040204" pitchFamily="34" charset="0"/>
                <a:cs typeface="Tahoma" panose="020B0604030504040204" pitchFamily="34" charset="0"/>
              </a:rPr>
              <a:t>aprender </a:t>
            </a:r>
            <a:r>
              <a:rPr sz="2100" i="0" dirty="0">
                <a:latin typeface="Tahoma" panose="020B0604030504040204" pitchFamily="34" charset="0"/>
                <a:ea typeface="Tahoma" panose="020B0604030504040204" pitchFamily="34" charset="0"/>
                <a:cs typeface="Tahoma" panose="020B0604030504040204" pitchFamily="34" charset="0"/>
              </a:rPr>
              <a:t>los  </a:t>
            </a:r>
            <a:r>
              <a:rPr sz="2100" i="0" spc="5" dirty="0">
                <a:latin typeface="Tahoma" panose="020B0604030504040204" pitchFamily="34" charset="0"/>
                <a:ea typeface="Tahoma" panose="020B0604030504040204" pitchFamily="34" charset="0"/>
                <a:cs typeface="Tahoma" panose="020B0604030504040204" pitchFamily="34" charset="0"/>
              </a:rPr>
              <a:t>nuevos conceptos que aporta </a:t>
            </a:r>
            <a:r>
              <a:rPr sz="2100" i="0" dirty="0">
                <a:latin typeface="Tahoma" panose="020B0604030504040204" pitchFamily="34" charset="0"/>
                <a:ea typeface="Tahoma" panose="020B0604030504040204" pitchFamily="34" charset="0"/>
                <a:cs typeface="Tahoma" panose="020B0604030504040204" pitchFamily="34" charset="0"/>
              </a:rPr>
              <a:t>la </a:t>
            </a:r>
            <a:r>
              <a:rPr sz="2100" i="0" spc="5" dirty="0">
                <a:latin typeface="Tahoma" panose="020B0604030504040204" pitchFamily="34" charset="0"/>
                <a:ea typeface="Tahoma" panose="020B0604030504040204" pitchFamily="34" charset="0"/>
                <a:cs typeface="Tahoma" panose="020B0604030504040204" pitchFamily="34" charset="0"/>
              </a:rPr>
              <a:t>P.O.O. que a aquéllos que no saben  nada, ya que </a:t>
            </a:r>
            <a:r>
              <a:rPr sz="2100" i="0" dirty="0">
                <a:latin typeface="Tahoma" panose="020B0604030504040204" pitchFamily="34" charset="0"/>
                <a:ea typeface="Tahoma" panose="020B0604030504040204" pitchFamily="34" charset="0"/>
                <a:cs typeface="Tahoma" panose="020B0604030504040204" pitchFamily="34" charset="0"/>
              </a:rPr>
              <a:t>el </a:t>
            </a:r>
            <a:r>
              <a:rPr sz="2100" i="0" spc="5" dirty="0">
                <a:latin typeface="Tahoma" panose="020B0604030504040204" pitchFamily="34" charset="0"/>
                <a:ea typeface="Tahoma" panose="020B0604030504040204" pitchFamily="34" charset="0"/>
                <a:cs typeface="Tahoma" panose="020B0604030504040204" pitchFamily="34" charset="0"/>
              </a:rPr>
              <a:t>modo de razonar a </a:t>
            </a:r>
            <a:r>
              <a:rPr sz="2100" i="0" dirty="0">
                <a:latin typeface="Tahoma" panose="020B0604030504040204" pitchFamily="34" charset="0"/>
                <a:ea typeface="Tahoma" panose="020B0604030504040204" pitchFamily="34" charset="0"/>
                <a:cs typeface="Tahoma" panose="020B0604030504040204" pitchFamily="34" charset="0"/>
              </a:rPr>
              <a:t>la </a:t>
            </a:r>
            <a:r>
              <a:rPr sz="2100" i="0" spc="5" dirty="0">
                <a:latin typeface="Tahoma" panose="020B0604030504040204" pitchFamily="34" charset="0"/>
                <a:ea typeface="Tahoma" panose="020B0604030504040204" pitchFamily="34" charset="0"/>
                <a:cs typeface="Tahoma" panose="020B0604030504040204" pitchFamily="34" charset="0"/>
              </a:rPr>
              <a:t>hora de programar es una  </a:t>
            </a:r>
            <a:r>
              <a:rPr sz="2100" b="1" i="0" spc="5" dirty="0">
                <a:latin typeface="Tahoma" panose="020B0604030504040204" pitchFamily="34" charset="0"/>
                <a:ea typeface="Tahoma" panose="020B0604030504040204" pitchFamily="34" charset="0"/>
                <a:cs typeface="Tahoma" panose="020B0604030504040204" pitchFamily="34" charset="0"/>
              </a:rPr>
              <a:t>metáfora </a:t>
            </a:r>
            <a:r>
              <a:rPr sz="2100" i="0" spc="5" dirty="0">
                <a:latin typeface="Tahoma" panose="020B0604030504040204" pitchFamily="34" charset="0"/>
                <a:ea typeface="Tahoma" panose="020B0604030504040204" pitchFamily="34" charset="0"/>
                <a:cs typeface="Tahoma" panose="020B0604030504040204" pitchFamily="34" charset="0"/>
              </a:rPr>
              <a:t>del modo de razonar en </a:t>
            </a:r>
            <a:r>
              <a:rPr sz="2100" i="0" dirty="0">
                <a:latin typeface="Tahoma" panose="020B0604030504040204" pitchFamily="34" charset="0"/>
                <a:ea typeface="Tahoma" panose="020B0604030504040204" pitchFamily="34" charset="0"/>
                <a:cs typeface="Tahoma" panose="020B0604030504040204" pitchFamily="34" charset="0"/>
              </a:rPr>
              <a:t>el </a:t>
            </a:r>
            <a:r>
              <a:rPr sz="2100" i="0" spc="5" dirty="0">
                <a:latin typeface="Tahoma" panose="020B0604030504040204" pitchFamily="34" charset="0"/>
                <a:ea typeface="Tahoma" panose="020B0604030504040204" pitchFamily="34" charset="0"/>
                <a:cs typeface="Tahoma" panose="020B0604030504040204" pitchFamily="34" charset="0"/>
              </a:rPr>
              <a:t>mundo</a:t>
            </a:r>
            <a:r>
              <a:rPr sz="2100" i="0" spc="70" dirty="0">
                <a:latin typeface="Tahoma" panose="020B0604030504040204" pitchFamily="34" charset="0"/>
                <a:ea typeface="Tahoma" panose="020B0604030504040204" pitchFamily="34" charset="0"/>
                <a:cs typeface="Tahoma" panose="020B0604030504040204" pitchFamily="34" charset="0"/>
              </a:rPr>
              <a:t> </a:t>
            </a:r>
            <a:r>
              <a:rPr sz="2100" i="0" dirty="0">
                <a:latin typeface="Tahoma" panose="020B0604030504040204" pitchFamily="34" charset="0"/>
                <a:ea typeface="Tahoma" panose="020B0604030504040204" pitchFamily="34" charset="0"/>
                <a:cs typeface="Tahoma" panose="020B0604030504040204" pitchFamily="34" charset="0"/>
              </a:rPr>
              <a:t>real.</a:t>
            </a:r>
          </a:p>
          <a:p>
            <a:pPr marL="633689" marR="5079" indent="-363196">
              <a:lnSpc>
                <a:spcPct val="101000"/>
              </a:lnSpc>
              <a:spcBef>
                <a:spcPts val="505"/>
              </a:spcBef>
              <a:buClr>
                <a:srgbClr val="434DD6"/>
              </a:buClr>
              <a:buSzPct val="59523"/>
              <a:buFont typeface="Wingdings"/>
              <a:buChar char=""/>
              <a:tabLst>
                <a:tab pos="633689" algn="l"/>
                <a:tab pos="634324" algn="l"/>
              </a:tabLst>
            </a:pPr>
            <a:r>
              <a:rPr sz="2100" i="0" spc="5" dirty="0">
                <a:latin typeface="Tahoma" panose="020B0604030504040204" pitchFamily="34" charset="0"/>
                <a:ea typeface="Tahoma" panose="020B0604030504040204" pitchFamily="34" charset="0"/>
                <a:cs typeface="Tahoma" panose="020B0604030504040204" pitchFamily="34" charset="0"/>
              </a:rPr>
              <a:t>La P.O.O. está fuertemente ligada a </a:t>
            </a:r>
            <a:r>
              <a:rPr sz="2100" i="0" dirty="0">
                <a:latin typeface="Tahoma" panose="020B0604030504040204" pitchFamily="34" charset="0"/>
                <a:ea typeface="Tahoma" panose="020B0604030504040204" pitchFamily="34" charset="0"/>
                <a:cs typeface="Tahoma" panose="020B0604030504040204" pitchFamily="34" charset="0"/>
              </a:rPr>
              <a:t>la </a:t>
            </a:r>
            <a:r>
              <a:rPr sz="2100" b="1" i="0" spc="5" dirty="0">
                <a:latin typeface="Tahoma" panose="020B0604030504040204" pitchFamily="34" charset="0"/>
                <a:ea typeface="Tahoma" panose="020B0604030504040204" pitchFamily="34" charset="0"/>
                <a:cs typeface="Tahoma" panose="020B0604030504040204" pitchFamily="34" charset="0"/>
              </a:rPr>
              <a:t>Ingeniería del Software</a:t>
            </a:r>
            <a:r>
              <a:rPr sz="2100" i="0" spc="5" dirty="0">
                <a:latin typeface="Tahoma" panose="020B0604030504040204" pitchFamily="34" charset="0"/>
                <a:ea typeface="Tahoma" panose="020B0604030504040204" pitchFamily="34" charset="0"/>
                <a:cs typeface="Tahoma" panose="020B0604030504040204" pitchFamily="34" charset="0"/>
              </a:rPr>
              <a:t>, con  </a:t>
            </a:r>
            <a:r>
              <a:rPr sz="2100" i="0" dirty="0">
                <a:latin typeface="Tahoma" panose="020B0604030504040204" pitchFamily="34" charset="0"/>
                <a:ea typeface="Tahoma" panose="020B0604030504040204" pitchFamily="34" charset="0"/>
                <a:cs typeface="Tahoma" panose="020B0604030504040204" pitchFamily="34" charset="0"/>
              </a:rPr>
              <a:t>el </a:t>
            </a:r>
            <a:r>
              <a:rPr sz="2100" i="0" spc="5" dirty="0">
                <a:latin typeface="Tahoma" panose="020B0604030504040204" pitchFamily="34" charset="0"/>
                <a:ea typeface="Tahoma" panose="020B0604030504040204" pitchFamily="34" charset="0"/>
                <a:cs typeface="Tahoma" panose="020B0604030504040204" pitchFamily="34" charset="0"/>
              </a:rPr>
              <a:t>objetivo de conseguir aplicaciones de mayor</a:t>
            </a:r>
            <a:r>
              <a:rPr sz="2100" i="0" spc="-10" dirty="0">
                <a:latin typeface="Tahoma" panose="020B0604030504040204" pitchFamily="34" charset="0"/>
                <a:ea typeface="Tahoma" panose="020B0604030504040204" pitchFamily="34" charset="0"/>
                <a:cs typeface="Tahoma" panose="020B0604030504040204" pitchFamily="34" charset="0"/>
              </a:rPr>
              <a:t> </a:t>
            </a:r>
            <a:r>
              <a:rPr sz="2100" i="0" spc="5" dirty="0">
                <a:latin typeface="Tahoma" panose="020B0604030504040204" pitchFamily="34" charset="0"/>
                <a:ea typeface="Tahoma" panose="020B0604030504040204" pitchFamily="34" charset="0"/>
                <a:cs typeface="Tahoma" panose="020B0604030504040204" pitchFamily="34" charset="0"/>
              </a:rPr>
              <a:t>calidad.</a:t>
            </a:r>
          </a:p>
        </p:txBody>
      </p:sp>
      <p:sp>
        <p:nvSpPr>
          <p:cNvPr id="5" name="Marcador de fecha 4"/>
          <p:cNvSpPr>
            <a:spLocks noGrp="1"/>
          </p:cNvSpPr>
          <p:nvPr>
            <p:ph type="dt" sz="half" idx="10"/>
          </p:nvPr>
        </p:nvSpPr>
        <p:spPr>
          <a:xfrm>
            <a:off x="0" y="7027863"/>
            <a:ext cx="3089275" cy="276225"/>
          </a:xfrm>
        </p:spPr>
        <p:txBody>
          <a:bodyPr/>
          <a:lstStyle/>
          <a:p>
            <a:fld id="{EADE7314-A67E-4EA8-B7D8-EADCF41ABB94}" type="datetime12">
              <a:rPr lang="es-AR" smtClean="0"/>
              <a:t>7:15 a. m.</a:t>
            </a:fld>
            <a:endParaRPr lang="en-US"/>
          </a:p>
        </p:txBody>
      </p:sp>
      <p:sp>
        <p:nvSpPr>
          <p:cNvPr id="6" name="Marcador de pie de página 5"/>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4" name="object 4"/>
          <p:cNvSpPr txBox="1">
            <a:spLocks noGrp="1"/>
          </p:cNvSpPr>
          <p:nvPr>
            <p:ph type="sldNum" sz="quarter" idx="4294967295"/>
          </p:nvPr>
        </p:nvSpPr>
        <p:spPr>
          <a:xfrm>
            <a:off x="13147675" y="6969125"/>
            <a:ext cx="285750" cy="207963"/>
          </a:xfrm>
          <a:prstGeom prst="rect">
            <a:avLst/>
          </a:prstGeom>
        </p:spPr>
        <p:txBody>
          <a:bodyPr vert="horz" wrap="square" lIns="0" tIns="15240" rIns="0" bIns="0" rtlCol="0">
            <a:spAutoFit/>
          </a:bodyPr>
          <a:lstStyle/>
          <a:p>
            <a:pPr marL="25398">
              <a:spcBef>
                <a:spcPts val="120"/>
              </a:spcBef>
            </a:pPr>
            <a:r>
              <a:rPr spc="10" dirty="0"/>
              <a:t>47</a:t>
            </a:r>
          </a:p>
        </p:txBody>
      </p:sp>
    </p:spTree>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227" y="226469"/>
            <a:ext cx="4590285" cy="627608"/>
          </a:xfrm>
          <a:prstGeom prst="rect">
            <a:avLst/>
          </a:prstGeom>
        </p:spPr>
        <p:txBody>
          <a:bodyPr vert="horz" wrap="square" lIns="0" tIns="17145" rIns="0" bIns="0" rtlCol="0">
            <a:spAutoFit/>
          </a:bodyPr>
          <a:lstStyle/>
          <a:p>
            <a:pPr marL="12699">
              <a:spcBef>
                <a:spcPts val="135"/>
              </a:spcBef>
            </a:pPr>
            <a:r>
              <a:rPr spc="5" dirty="0"/>
              <a:t>Bibliografía</a:t>
            </a:r>
          </a:p>
        </p:txBody>
      </p:sp>
      <p:sp>
        <p:nvSpPr>
          <p:cNvPr id="5" name="Marcador de fecha 4"/>
          <p:cNvSpPr>
            <a:spLocks noGrp="1"/>
          </p:cNvSpPr>
          <p:nvPr>
            <p:ph type="dt" sz="half" idx="10"/>
          </p:nvPr>
        </p:nvSpPr>
        <p:spPr>
          <a:xfrm>
            <a:off x="0" y="7027863"/>
            <a:ext cx="3089275" cy="276225"/>
          </a:xfrm>
        </p:spPr>
        <p:txBody>
          <a:bodyPr/>
          <a:lstStyle/>
          <a:p>
            <a:fld id="{F3998A1C-A527-45EE-8441-6080AB633991}" type="datetime12">
              <a:rPr lang="es-AR" smtClean="0"/>
              <a:t>7:15 a. m.</a:t>
            </a:fld>
            <a:endParaRPr lang="en-US"/>
          </a:p>
        </p:txBody>
      </p:sp>
      <p:sp>
        <p:nvSpPr>
          <p:cNvPr id="6" name="Marcador de pie de página 5"/>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4" name="object 4"/>
          <p:cNvSpPr txBox="1">
            <a:spLocks noGrp="1"/>
          </p:cNvSpPr>
          <p:nvPr>
            <p:ph type="sldNum" sz="quarter" idx="4294967295"/>
          </p:nvPr>
        </p:nvSpPr>
        <p:spPr>
          <a:xfrm>
            <a:off x="13147675" y="6969125"/>
            <a:ext cx="285750" cy="207963"/>
          </a:xfrm>
          <a:prstGeom prst="rect">
            <a:avLst/>
          </a:prstGeom>
        </p:spPr>
        <p:txBody>
          <a:bodyPr vert="horz" wrap="square" lIns="0" tIns="15240" rIns="0" bIns="0" rtlCol="0">
            <a:spAutoFit/>
          </a:bodyPr>
          <a:lstStyle/>
          <a:p>
            <a:pPr marL="25398">
              <a:spcBef>
                <a:spcPts val="120"/>
              </a:spcBef>
            </a:pPr>
            <a:r>
              <a:rPr spc="10" dirty="0"/>
              <a:t>48</a:t>
            </a:r>
          </a:p>
        </p:txBody>
      </p:sp>
      <p:sp>
        <p:nvSpPr>
          <p:cNvPr id="3" name="object 3"/>
          <p:cNvSpPr txBox="1"/>
          <p:nvPr/>
        </p:nvSpPr>
        <p:spPr>
          <a:xfrm>
            <a:off x="2449512" y="1082621"/>
            <a:ext cx="8778240" cy="4178067"/>
          </a:xfrm>
          <a:prstGeom prst="rect">
            <a:avLst/>
          </a:prstGeom>
        </p:spPr>
        <p:txBody>
          <a:bodyPr vert="horz" wrap="square" lIns="0" tIns="80010" rIns="0" bIns="0" rtlCol="0">
            <a:spAutoFit/>
          </a:bodyPr>
          <a:lstStyle/>
          <a:p>
            <a:pPr marL="375261" indent="-363196">
              <a:spcBef>
                <a:spcPts val="630"/>
              </a:spcBef>
              <a:buClr>
                <a:srgbClr val="434DD6"/>
              </a:buClr>
              <a:buSzPct val="56862"/>
              <a:buFont typeface="Wingdings"/>
              <a:buChar char=""/>
              <a:tabLst>
                <a:tab pos="375261" algn="l"/>
                <a:tab pos="375896" algn="l"/>
              </a:tabLst>
            </a:pPr>
            <a:r>
              <a:rPr sz="2550" spc="-10" dirty="0">
                <a:latin typeface="Tahoma"/>
                <a:cs typeface="Tahoma"/>
              </a:rPr>
              <a:t>Cachero et.</a:t>
            </a:r>
            <a:r>
              <a:rPr sz="2550" spc="-15" dirty="0">
                <a:latin typeface="Tahoma"/>
                <a:cs typeface="Tahoma"/>
              </a:rPr>
              <a:t> </a:t>
            </a:r>
            <a:r>
              <a:rPr sz="2550" spc="-10" dirty="0">
                <a:latin typeface="Tahoma"/>
                <a:cs typeface="Tahoma"/>
              </a:rPr>
              <a:t>al.</a:t>
            </a:r>
            <a:endParaRPr sz="2550">
              <a:latin typeface="Tahoma"/>
              <a:cs typeface="Tahoma"/>
            </a:endParaRPr>
          </a:p>
          <a:p>
            <a:pPr marL="798778" lvl="1" indent="-302240">
              <a:spcBef>
                <a:spcPts val="480"/>
              </a:spcBef>
              <a:buClr>
                <a:srgbClr val="FF2800"/>
              </a:buClr>
              <a:buSzPct val="53488"/>
              <a:buFont typeface="Wingdings"/>
              <a:buChar char=""/>
              <a:tabLst>
                <a:tab pos="798778" algn="l"/>
                <a:tab pos="799413" algn="l"/>
              </a:tabLst>
            </a:pPr>
            <a:r>
              <a:rPr sz="2150" b="1" i="1" spc="-25" dirty="0">
                <a:latin typeface="Tahoma"/>
                <a:cs typeface="Tahoma"/>
              </a:rPr>
              <a:t>Introducción a </a:t>
            </a:r>
            <a:r>
              <a:rPr sz="2150" b="1" i="1" spc="-20" dirty="0">
                <a:latin typeface="Tahoma"/>
                <a:cs typeface="Tahoma"/>
              </a:rPr>
              <a:t>la </a:t>
            </a:r>
            <a:r>
              <a:rPr sz="2150" b="1" i="1" spc="-25" dirty="0">
                <a:latin typeface="Tahoma"/>
                <a:cs typeface="Tahoma"/>
              </a:rPr>
              <a:t>programación orientada a</a:t>
            </a:r>
            <a:r>
              <a:rPr sz="2150" b="1" i="1" spc="80" dirty="0">
                <a:latin typeface="Tahoma"/>
                <a:cs typeface="Tahoma"/>
              </a:rPr>
              <a:t> </a:t>
            </a:r>
            <a:r>
              <a:rPr sz="2150" b="1" i="1" spc="-25" dirty="0">
                <a:latin typeface="Tahoma"/>
                <a:cs typeface="Tahoma"/>
              </a:rPr>
              <a:t>Objetos</a:t>
            </a:r>
            <a:endParaRPr sz="2150">
              <a:latin typeface="Tahoma"/>
              <a:cs typeface="Tahoma"/>
            </a:endParaRPr>
          </a:p>
          <a:p>
            <a:pPr marL="1222295" lvl="2" indent="-241284">
              <a:spcBef>
                <a:spcPts val="455"/>
              </a:spcBef>
              <a:buClr>
                <a:srgbClr val="434DD6"/>
              </a:buClr>
              <a:buSzPct val="50000"/>
              <a:buFont typeface="Wingdings"/>
              <a:buChar char=""/>
              <a:tabLst>
                <a:tab pos="1222295" algn="l"/>
                <a:tab pos="1222931" algn="l"/>
              </a:tabLst>
            </a:pPr>
            <a:r>
              <a:rPr sz="1900" spc="-5" dirty="0">
                <a:latin typeface="Tahoma"/>
                <a:cs typeface="Tahoma"/>
              </a:rPr>
              <a:t>Capítulo</a:t>
            </a:r>
            <a:r>
              <a:rPr sz="1900" dirty="0">
                <a:latin typeface="Tahoma"/>
                <a:cs typeface="Tahoma"/>
              </a:rPr>
              <a:t> </a:t>
            </a:r>
            <a:r>
              <a:rPr sz="1900" spc="-5" dirty="0">
                <a:latin typeface="Tahoma"/>
                <a:cs typeface="Tahoma"/>
              </a:rPr>
              <a:t>1</a:t>
            </a:r>
            <a:endParaRPr sz="1900">
              <a:latin typeface="Tahoma"/>
              <a:cs typeface="Tahoma"/>
            </a:endParaRPr>
          </a:p>
          <a:p>
            <a:pPr lvl="2">
              <a:spcBef>
                <a:spcPts val="35"/>
              </a:spcBef>
              <a:buClr>
                <a:srgbClr val="434DD6"/>
              </a:buClr>
              <a:buFont typeface="Wingdings"/>
              <a:buChar char=""/>
            </a:pPr>
            <a:endParaRPr sz="2700">
              <a:latin typeface="Times New Roman"/>
              <a:cs typeface="Times New Roman"/>
            </a:endParaRPr>
          </a:p>
          <a:p>
            <a:pPr marL="375261" marR="5079" indent="-363196">
              <a:lnSpc>
                <a:spcPct val="78500"/>
              </a:lnSpc>
              <a:buClr>
                <a:srgbClr val="434DD6"/>
              </a:buClr>
              <a:buSzPct val="56862"/>
              <a:buFont typeface="Wingdings"/>
              <a:buChar char=""/>
              <a:tabLst>
                <a:tab pos="375261" algn="l"/>
                <a:tab pos="375896" algn="l"/>
                <a:tab pos="1692165" algn="l"/>
                <a:tab pos="2676352" algn="l"/>
                <a:tab pos="3210987" algn="l"/>
                <a:tab pos="5067607" algn="l"/>
                <a:tab pos="5510808" algn="l"/>
                <a:tab pos="6129258" algn="l"/>
                <a:tab pos="8293833" algn="l"/>
              </a:tabLst>
            </a:pPr>
            <a:r>
              <a:rPr sz="2550" spc="-10" dirty="0">
                <a:latin typeface="Tahoma"/>
                <a:cs typeface="Tahoma"/>
              </a:rPr>
              <a:t>Timoth</a:t>
            </a:r>
            <a:r>
              <a:rPr sz="2550" spc="-5" dirty="0">
                <a:latin typeface="Tahoma"/>
                <a:cs typeface="Tahoma"/>
              </a:rPr>
              <a:t>y</a:t>
            </a:r>
            <a:r>
              <a:rPr sz="2550" dirty="0">
                <a:latin typeface="Tahoma"/>
                <a:cs typeface="Tahoma"/>
              </a:rPr>
              <a:t>	</a:t>
            </a:r>
            <a:r>
              <a:rPr sz="2550" spc="-10" dirty="0">
                <a:latin typeface="Tahoma"/>
                <a:cs typeface="Tahoma"/>
              </a:rPr>
              <a:t>Bud</a:t>
            </a:r>
            <a:r>
              <a:rPr sz="2550" spc="-20" dirty="0">
                <a:latin typeface="Tahoma"/>
                <a:cs typeface="Tahoma"/>
              </a:rPr>
              <a:t>d</a:t>
            </a:r>
            <a:r>
              <a:rPr sz="2550" spc="-5" dirty="0">
                <a:latin typeface="Tahoma"/>
                <a:cs typeface="Tahoma"/>
              </a:rPr>
              <a:t>.</a:t>
            </a:r>
            <a:r>
              <a:rPr sz="2550" dirty="0">
                <a:latin typeface="Tahoma"/>
                <a:cs typeface="Tahoma"/>
              </a:rPr>
              <a:t>	</a:t>
            </a:r>
            <a:r>
              <a:rPr sz="2600" i="1" spc="-35" dirty="0">
                <a:latin typeface="Tahoma"/>
                <a:cs typeface="Tahoma"/>
              </a:rPr>
              <a:t>An</a:t>
            </a:r>
            <a:r>
              <a:rPr sz="2600" i="1" dirty="0">
                <a:latin typeface="Tahoma"/>
                <a:cs typeface="Tahoma"/>
              </a:rPr>
              <a:t>	</a:t>
            </a:r>
            <a:r>
              <a:rPr sz="2600" i="1" spc="-30" dirty="0">
                <a:latin typeface="Tahoma"/>
                <a:cs typeface="Tahoma"/>
              </a:rPr>
              <a:t>introductio</a:t>
            </a:r>
            <a:r>
              <a:rPr sz="2600" i="1" spc="-35" dirty="0">
                <a:latin typeface="Tahoma"/>
                <a:cs typeface="Tahoma"/>
              </a:rPr>
              <a:t>n</a:t>
            </a:r>
            <a:r>
              <a:rPr sz="2600" i="1" dirty="0">
                <a:latin typeface="Tahoma"/>
                <a:cs typeface="Tahoma"/>
              </a:rPr>
              <a:t>	</a:t>
            </a:r>
            <a:r>
              <a:rPr sz="2600" i="1" spc="-25" dirty="0">
                <a:latin typeface="Tahoma"/>
                <a:cs typeface="Tahoma"/>
              </a:rPr>
              <a:t>t</a:t>
            </a:r>
            <a:r>
              <a:rPr sz="2600" i="1" spc="-35" dirty="0">
                <a:latin typeface="Tahoma"/>
                <a:cs typeface="Tahoma"/>
              </a:rPr>
              <a:t>o</a:t>
            </a:r>
            <a:r>
              <a:rPr sz="2600" i="1" dirty="0">
                <a:latin typeface="Tahoma"/>
                <a:cs typeface="Tahoma"/>
              </a:rPr>
              <a:t>	</a:t>
            </a:r>
            <a:r>
              <a:rPr sz="2600" i="1" spc="-35" dirty="0">
                <a:latin typeface="Tahoma"/>
                <a:cs typeface="Tahoma"/>
              </a:rPr>
              <a:t>O</a:t>
            </a:r>
            <a:r>
              <a:rPr sz="2600" i="1" spc="-40" dirty="0">
                <a:latin typeface="Tahoma"/>
                <a:cs typeface="Tahoma"/>
              </a:rPr>
              <a:t>O</a:t>
            </a:r>
            <a:r>
              <a:rPr sz="2600" i="1" dirty="0">
                <a:latin typeface="Tahoma"/>
                <a:cs typeface="Tahoma"/>
              </a:rPr>
              <a:t>	</a:t>
            </a:r>
            <a:r>
              <a:rPr sz="2600" i="1" spc="-35" dirty="0">
                <a:latin typeface="Tahoma"/>
                <a:cs typeface="Tahoma"/>
              </a:rPr>
              <a:t>Programmin</a:t>
            </a:r>
            <a:r>
              <a:rPr sz="2600" i="1" spc="-45" dirty="0">
                <a:latin typeface="Tahoma"/>
                <a:cs typeface="Tahoma"/>
              </a:rPr>
              <a:t>g</a:t>
            </a:r>
            <a:r>
              <a:rPr sz="2600" i="1" spc="-20" dirty="0">
                <a:latin typeface="Tahoma"/>
                <a:cs typeface="Tahoma"/>
              </a:rPr>
              <a:t>.</a:t>
            </a:r>
            <a:r>
              <a:rPr sz="2600" i="1" dirty="0">
                <a:latin typeface="Tahoma"/>
                <a:cs typeface="Tahoma"/>
              </a:rPr>
              <a:t>	</a:t>
            </a:r>
            <a:r>
              <a:rPr sz="2600" i="1" spc="-30" dirty="0">
                <a:latin typeface="Tahoma"/>
                <a:cs typeface="Tahoma"/>
              </a:rPr>
              <a:t>3rd  Edition</a:t>
            </a:r>
            <a:r>
              <a:rPr sz="2550" spc="-30" dirty="0">
                <a:latin typeface="Tahoma"/>
                <a:cs typeface="Tahoma"/>
              </a:rPr>
              <a:t>. </a:t>
            </a:r>
            <a:r>
              <a:rPr sz="2550" spc="-5" dirty="0">
                <a:latin typeface="Tahoma"/>
                <a:cs typeface="Tahoma"/>
              </a:rPr>
              <a:t>Addison </a:t>
            </a:r>
            <a:r>
              <a:rPr sz="2550" spc="-10" dirty="0">
                <a:latin typeface="Tahoma"/>
                <a:cs typeface="Tahoma"/>
              </a:rPr>
              <a:t>Wesley,</a:t>
            </a:r>
            <a:r>
              <a:rPr sz="2550" spc="50" dirty="0">
                <a:latin typeface="Tahoma"/>
                <a:cs typeface="Tahoma"/>
              </a:rPr>
              <a:t> </a:t>
            </a:r>
            <a:r>
              <a:rPr sz="2550" spc="-10" dirty="0">
                <a:latin typeface="Tahoma"/>
                <a:cs typeface="Tahoma"/>
              </a:rPr>
              <a:t>2002</a:t>
            </a:r>
            <a:endParaRPr sz="2550">
              <a:latin typeface="Tahoma"/>
              <a:cs typeface="Tahoma"/>
            </a:endParaRPr>
          </a:p>
          <a:p>
            <a:pPr marL="798778" lvl="1" indent="-302240">
              <a:lnSpc>
                <a:spcPts val="2515"/>
              </a:lnSpc>
              <a:buClr>
                <a:srgbClr val="FF2800"/>
              </a:buClr>
              <a:buSzPct val="54761"/>
              <a:buFont typeface="Wingdings"/>
              <a:buChar char=""/>
              <a:tabLst>
                <a:tab pos="798778" algn="l"/>
                <a:tab pos="799413" algn="l"/>
              </a:tabLst>
            </a:pPr>
            <a:r>
              <a:rPr sz="2100" spc="5" dirty="0">
                <a:latin typeface="Tahoma"/>
                <a:cs typeface="Tahoma"/>
              </a:rPr>
              <a:t>Capítulos 1 y</a:t>
            </a:r>
            <a:r>
              <a:rPr sz="2100" dirty="0">
                <a:latin typeface="Tahoma"/>
                <a:cs typeface="Tahoma"/>
              </a:rPr>
              <a:t> </a:t>
            </a:r>
            <a:r>
              <a:rPr sz="2100" spc="5" dirty="0">
                <a:latin typeface="Tahoma"/>
                <a:cs typeface="Tahoma"/>
              </a:rPr>
              <a:t>2</a:t>
            </a:r>
            <a:endParaRPr sz="2100">
              <a:latin typeface="Tahoma"/>
              <a:cs typeface="Tahoma"/>
            </a:endParaRPr>
          </a:p>
          <a:p>
            <a:pPr lvl="1">
              <a:spcBef>
                <a:spcPts val="45"/>
              </a:spcBef>
              <a:buClr>
                <a:srgbClr val="FF2800"/>
              </a:buClr>
              <a:buFont typeface="Wingdings"/>
              <a:buChar char=""/>
            </a:pPr>
            <a:endParaRPr sz="2550">
              <a:latin typeface="Times New Roman"/>
              <a:cs typeface="Times New Roman"/>
            </a:endParaRPr>
          </a:p>
          <a:p>
            <a:pPr marL="375261" indent="-363196">
              <a:spcBef>
                <a:spcPts val="5"/>
              </a:spcBef>
              <a:buClr>
                <a:srgbClr val="434DD6"/>
              </a:buClr>
              <a:buSzPct val="56862"/>
              <a:buFont typeface="Wingdings"/>
              <a:buChar char=""/>
              <a:tabLst>
                <a:tab pos="375261" algn="l"/>
                <a:tab pos="375896" algn="l"/>
              </a:tabLst>
            </a:pPr>
            <a:r>
              <a:rPr sz="2550" spc="-10" dirty="0">
                <a:latin typeface="Tahoma"/>
                <a:cs typeface="Tahoma"/>
              </a:rPr>
              <a:t>Bertrand Meyer. </a:t>
            </a:r>
            <a:r>
              <a:rPr sz="2600" i="1" spc="-35" dirty="0">
                <a:latin typeface="Tahoma"/>
                <a:cs typeface="Tahoma"/>
              </a:rPr>
              <a:t>Object Oriented Software</a:t>
            </a:r>
            <a:r>
              <a:rPr sz="2600" i="1" spc="25" dirty="0">
                <a:latin typeface="Tahoma"/>
                <a:cs typeface="Tahoma"/>
              </a:rPr>
              <a:t> </a:t>
            </a:r>
            <a:r>
              <a:rPr sz="2600" i="1" spc="-30" dirty="0">
                <a:latin typeface="Tahoma"/>
                <a:cs typeface="Tahoma"/>
              </a:rPr>
              <a:t>Construction</a:t>
            </a:r>
            <a:endParaRPr sz="2600">
              <a:latin typeface="Tahoma"/>
              <a:cs typeface="Tahoma"/>
            </a:endParaRPr>
          </a:p>
          <a:p>
            <a:pPr>
              <a:spcBef>
                <a:spcPts val="15"/>
              </a:spcBef>
              <a:buClr>
                <a:srgbClr val="434DD6"/>
              </a:buClr>
              <a:buFont typeface="Wingdings"/>
              <a:buChar char=""/>
            </a:pPr>
            <a:endParaRPr sz="2550">
              <a:latin typeface="Times New Roman"/>
              <a:cs typeface="Times New Roman"/>
            </a:endParaRPr>
          </a:p>
          <a:p>
            <a:pPr marL="375261" indent="-363196">
              <a:spcBef>
                <a:spcPts val="5"/>
              </a:spcBef>
              <a:buClr>
                <a:srgbClr val="434DD6"/>
              </a:buClr>
              <a:buSzPct val="55769"/>
              <a:buFont typeface="Wingdings"/>
              <a:buChar char=""/>
              <a:tabLst>
                <a:tab pos="375261" algn="l"/>
                <a:tab pos="375896" algn="l"/>
              </a:tabLst>
            </a:pPr>
            <a:r>
              <a:rPr sz="2600" i="1" spc="-35" dirty="0">
                <a:latin typeface="Tahoma"/>
                <a:cs typeface="Tahoma"/>
              </a:rPr>
              <a:t>Thinking </a:t>
            </a:r>
            <a:r>
              <a:rPr sz="2600" i="1" spc="-25" dirty="0">
                <a:latin typeface="Tahoma"/>
                <a:cs typeface="Tahoma"/>
              </a:rPr>
              <a:t>in </a:t>
            </a:r>
            <a:r>
              <a:rPr sz="2600" i="1" spc="-45" dirty="0">
                <a:latin typeface="Tahoma"/>
                <a:cs typeface="Tahoma"/>
              </a:rPr>
              <a:t>C++ </a:t>
            </a:r>
            <a:r>
              <a:rPr sz="2600" i="1" spc="-25" dirty="0">
                <a:latin typeface="Tahoma"/>
                <a:cs typeface="Tahoma"/>
              </a:rPr>
              <a:t>/ </a:t>
            </a:r>
            <a:r>
              <a:rPr sz="2600" i="1" spc="-30" dirty="0">
                <a:latin typeface="Tahoma"/>
                <a:cs typeface="Tahoma"/>
              </a:rPr>
              <a:t>Thinking </a:t>
            </a:r>
            <a:r>
              <a:rPr sz="2600" i="1" spc="-20" dirty="0">
                <a:latin typeface="Tahoma"/>
                <a:cs typeface="Tahoma"/>
              </a:rPr>
              <a:t>in </a:t>
            </a:r>
            <a:r>
              <a:rPr sz="2600" i="1" spc="-35" dirty="0">
                <a:latin typeface="Tahoma"/>
                <a:cs typeface="Tahoma"/>
              </a:rPr>
              <a:t>Java</a:t>
            </a:r>
            <a:r>
              <a:rPr sz="2600" i="1" spc="25" dirty="0">
                <a:latin typeface="Tahoma"/>
                <a:cs typeface="Tahoma"/>
              </a:rPr>
              <a:t> </a:t>
            </a:r>
            <a:r>
              <a:rPr sz="2550" spc="-10" dirty="0">
                <a:latin typeface="Tahoma"/>
                <a:cs typeface="Tahoma"/>
              </a:rPr>
              <a:t>(online)</a:t>
            </a:r>
            <a:endParaRPr sz="2550">
              <a:latin typeface="Tahoma"/>
              <a:cs typeface="Tahoma"/>
            </a:endParaRPr>
          </a:p>
        </p:txBody>
      </p:sp>
    </p:spTree>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Muchas Gracias</a:t>
            </a:r>
            <a:endParaRPr lang="es-AR" dirty="0"/>
          </a:p>
        </p:txBody>
      </p:sp>
      <p:sp>
        <p:nvSpPr>
          <p:cNvPr id="3" name="Marcador de texto 2"/>
          <p:cNvSpPr>
            <a:spLocks noGrp="1"/>
          </p:cNvSpPr>
          <p:nvPr>
            <p:ph idx="1"/>
          </p:nvPr>
        </p:nvSpPr>
        <p:spPr/>
        <p:txBody>
          <a:bodyPr/>
          <a:lstStyle/>
          <a:p>
            <a:endParaRPr lang="es-AR"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34</a:t>
            </a:fld>
            <a:endParaRPr lang="es-AR" spc="10" dirty="0"/>
          </a:p>
        </p:txBody>
      </p:sp>
    </p:spTree>
    <p:extLst>
      <p:ext uri="{BB962C8B-B14F-4D97-AF65-F5344CB8AC3E}">
        <p14:creationId xmlns:p14="http://schemas.microsoft.com/office/powerpoint/2010/main" val="591231479"/>
      </p:ext>
    </p:extLst>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Que es POO</a:t>
            </a:r>
            <a:endParaRPr lang="es-AR" dirty="0"/>
          </a:p>
        </p:txBody>
      </p:sp>
      <p:sp>
        <p:nvSpPr>
          <p:cNvPr id="3" name="Marcador de contenido 2"/>
          <p:cNvSpPr>
            <a:spLocks noGrp="1"/>
          </p:cNvSpPr>
          <p:nvPr>
            <p:ph idx="1"/>
          </p:nvPr>
        </p:nvSpPr>
        <p:spPr>
          <a:xfrm>
            <a:off x="671671" y="2101850"/>
            <a:ext cx="12090083" cy="4709494"/>
          </a:xfrm>
        </p:spPr>
        <p:txBody>
          <a:bodyPr>
            <a:normAutofit lnSpcReduction="10000"/>
          </a:bodyPr>
          <a:lstStyle/>
          <a:p>
            <a:r>
              <a:rPr lang="es-ES" i="0" dirty="0">
                <a:effectLst/>
              </a:rPr>
              <a:t>Qué es la Programación Orientada a Objetos, un paradigma de programación que permite desarrollar aplicaciones complejas manteniendo un código más claro y manejable que otros paradigmas anteriores.</a:t>
            </a:r>
          </a:p>
          <a:p>
            <a:endParaRPr lang="es-ES" i="0" dirty="0">
              <a:effectLst/>
            </a:endParaRPr>
          </a:p>
          <a:p>
            <a:r>
              <a:rPr lang="es-ES" i="0" dirty="0">
                <a:effectLst/>
              </a:rPr>
              <a:t>La programación Orientada a objetos (POO) es una forma especial de programar, más cercana a como expresaríamos las cosas en la vida real que otros tipos de programación.</a:t>
            </a:r>
          </a:p>
          <a:p>
            <a:endParaRPr lang="es-ES" i="0" dirty="0">
              <a:effectLst/>
            </a:endParaRPr>
          </a:p>
          <a:p>
            <a:r>
              <a:rPr lang="es-ES" i="0" dirty="0">
                <a:effectLst/>
              </a:rPr>
              <a:t>Al programar orientado a objetos tenemos que aprender a pensar cómo resolver los problemas de una manera distinta a como se realizaba anteriormente, en la programación estructurada.</a:t>
            </a:r>
            <a:endParaRPr lang="es-AR" dirty="0"/>
          </a:p>
        </p:txBody>
      </p:sp>
      <p:sp>
        <p:nvSpPr>
          <p:cNvPr id="4" name="Marcador de fecha 3"/>
          <p:cNvSpPr>
            <a:spLocks noGrp="1"/>
          </p:cNvSpPr>
          <p:nvPr>
            <p:ph type="dt" sz="half" idx="10"/>
          </p:nvPr>
        </p:nvSpPr>
        <p:spPr/>
        <p:txBody>
          <a:bodyPr/>
          <a:lstStyle/>
          <a:p>
            <a:fld id="{975F39D9-052D-4CFB-B8E0-EFFB57CC0D2F}" type="datetime12">
              <a:rPr lang="es-AR" smtClean="0"/>
              <a:t>7:15 a.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pic>
        <p:nvPicPr>
          <p:cNvPr id="8194" name="Picture 2" descr="Qué es la programación orientada a obje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1312" y="258667"/>
            <a:ext cx="3835242" cy="152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844305"/>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Temario C++ POO</a:t>
            </a:r>
            <a:endParaRPr lang="es-AR" dirty="0"/>
          </a:p>
        </p:txBody>
      </p:sp>
      <p:sp>
        <p:nvSpPr>
          <p:cNvPr id="3" name="Marcador de texto 2"/>
          <p:cNvSpPr>
            <a:spLocks noGrp="1"/>
          </p:cNvSpPr>
          <p:nvPr>
            <p:ph idx="1"/>
          </p:nvPr>
        </p:nvSpPr>
        <p:spPr>
          <a:xfrm>
            <a:off x="1031438" y="1540767"/>
            <a:ext cx="11370549" cy="4828283"/>
          </a:xfrm>
        </p:spPr>
        <p:txBody>
          <a:bodyPr>
            <a:normAutofit/>
          </a:bodyPr>
          <a:lstStyle/>
          <a:p>
            <a:r>
              <a:rPr lang="es-ES" sz="2000" i="0" dirty="0">
                <a:effectLst/>
                <a:latin typeface="Tahoma" panose="020B0604030504040204" pitchFamily="34" charset="0"/>
                <a:ea typeface="Tahoma" panose="020B0604030504040204" pitchFamily="34" charset="0"/>
                <a:cs typeface="Tahoma" panose="020B0604030504040204" pitchFamily="34" charset="0"/>
              </a:rPr>
              <a:t>1. Introducción Objetos</a:t>
            </a:r>
          </a:p>
          <a:p>
            <a:r>
              <a:rPr lang="es-ES" sz="2000" i="0" dirty="0">
                <a:effectLst/>
                <a:latin typeface="Tahoma" panose="020B0604030504040204" pitchFamily="34" charset="0"/>
                <a:ea typeface="Tahoma" panose="020B0604030504040204" pitchFamily="34" charset="0"/>
                <a:cs typeface="Tahoma" panose="020B0604030504040204" pitchFamily="34" charset="0"/>
              </a:rPr>
              <a:t>2. </a:t>
            </a:r>
            <a:r>
              <a:rPr lang="es-ES" sz="2000" b="1" i="0" dirty="0">
                <a:effectLst/>
                <a:latin typeface="Tahoma" panose="020B0604030504040204" pitchFamily="34" charset="0"/>
                <a:ea typeface="Tahoma" panose="020B0604030504040204" pitchFamily="34" charset="0"/>
                <a:cs typeface="Tahoma" panose="020B0604030504040204" pitchFamily="34" charset="0"/>
              </a:rPr>
              <a:t>Abstracción</a:t>
            </a:r>
          </a:p>
          <a:p>
            <a:r>
              <a:rPr lang="es-ES" sz="2000" i="0" dirty="0">
                <a:effectLst/>
                <a:latin typeface="Tahoma" panose="020B0604030504040204" pitchFamily="34" charset="0"/>
                <a:ea typeface="Tahoma" panose="020B0604030504040204" pitchFamily="34" charset="0"/>
                <a:cs typeface="Tahoma" panose="020B0604030504040204" pitchFamily="34" charset="0"/>
              </a:rPr>
              <a:t>3. Lenguajes POO - Alan </a:t>
            </a:r>
            <a:r>
              <a:rPr lang="es-ES" sz="2000" i="0" dirty="0" err="1">
                <a:effectLst/>
                <a:latin typeface="Tahoma" panose="020B0604030504040204" pitchFamily="34" charset="0"/>
                <a:ea typeface="Tahoma" panose="020B0604030504040204" pitchFamily="34" charset="0"/>
                <a:cs typeface="Tahoma" panose="020B0604030504040204" pitchFamily="34" charset="0"/>
              </a:rPr>
              <a:t>Kay</a:t>
            </a:r>
            <a:r>
              <a:rPr lang="es-ES" sz="2000" i="0" dirty="0">
                <a:effectLst/>
                <a:latin typeface="Tahoma" panose="020B0604030504040204" pitchFamily="34" charset="0"/>
                <a:ea typeface="Tahoma" panose="020B0604030504040204" pitchFamily="34" charset="0"/>
                <a:cs typeface="Tahoma" panose="020B0604030504040204" pitchFamily="34" charset="0"/>
              </a:rPr>
              <a:t>…</a:t>
            </a:r>
          </a:p>
          <a:p>
            <a:r>
              <a:rPr lang="es-ES" sz="2000" i="0" dirty="0">
                <a:effectLst/>
                <a:latin typeface="Tahoma" panose="020B0604030504040204" pitchFamily="34" charset="0"/>
                <a:ea typeface="Tahoma" panose="020B0604030504040204" pitchFamily="34" charset="0"/>
                <a:cs typeface="Tahoma" panose="020B0604030504040204" pitchFamily="34" charset="0"/>
              </a:rPr>
              <a:t>4. Interfaz - Cada objeto tiene una interfaz</a:t>
            </a:r>
          </a:p>
          <a:p>
            <a:r>
              <a:rPr lang="es-AR" sz="2000" i="0" dirty="0">
                <a:effectLst/>
                <a:latin typeface="Tahoma" panose="020B0604030504040204" pitchFamily="34" charset="0"/>
                <a:ea typeface="Tahoma" panose="020B0604030504040204" pitchFamily="34" charset="0"/>
                <a:cs typeface="Tahoma" panose="020B0604030504040204" pitchFamily="34" charset="0"/>
              </a:rPr>
              <a:t>5. </a:t>
            </a:r>
            <a:r>
              <a:rPr lang="es-AR" sz="2000" b="1" i="0" dirty="0">
                <a:effectLst/>
                <a:latin typeface="Tahoma" panose="020B0604030504040204" pitchFamily="34" charset="0"/>
                <a:ea typeface="Tahoma" panose="020B0604030504040204" pitchFamily="34" charset="0"/>
                <a:cs typeface="Tahoma" panose="020B0604030504040204" pitchFamily="34" charset="0"/>
              </a:rPr>
              <a:t>Encapsulamiento</a:t>
            </a:r>
            <a:r>
              <a:rPr lang="es-AR" sz="2000" i="0" dirty="0">
                <a:effectLst/>
                <a:latin typeface="Tahoma" panose="020B0604030504040204" pitchFamily="34" charset="0"/>
                <a:ea typeface="Tahoma" panose="020B0604030504040204" pitchFamily="34" charset="0"/>
                <a:cs typeface="Tahoma" panose="020B0604030504040204" pitchFamily="34" charset="0"/>
              </a:rPr>
              <a:t> - La implementación oculta</a:t>
            </a:r>
          </a:p>
          <a:p>
            <a:r>
              <a:rPr lang="es-ES" sz="2000" i="0" dirty="0">
                <a:effectLst/>
                <a:latin typeface="Tahoma" panose="020B0604030504040204" pitchFamily="34" charset="0"/>
                <a:ea typeface="Tahoma" panose="020B0604030504040204" pitchFamily="34" charset="0"/>
                <a:cs typeface="Tahoma" panose="020B0604030504040204" pitchFamily="34" charset="0"/>
              </a:rPr>
              <a:t>6. Ámbito de Visibilidad </a:t>
            </a:r>
          </a:p>
          <a:p>
            <a:r>
              <a:rPr lang="es-AR" sz="2000" i="0" dirty="0">
                <a:effectLst/>
                <a:latin typeface="Tahoma" panose="020B0604030504040204" pitchFamily="34" charset="0"/>
                <a:ea typeface="Tahoma" panose="020B0604030504040204" pitchFamily="34" charset="0"/>
                <a:cs typeface="Tahoma" panose="020B0604030504040204" pitchFamily="34" charset="0"/>
              </a:rPr>
              <a:t>7. Reutilizar la implementación</a:t>
            </a:r>
          </a:p>
          <a:p>
            <a:r>
              <a:rPr lang="es-AR" sz="2000" i="0" dirty="0">
                <a:effectLst/>
                <a:latin typeface="Tahoma" panose="020B0604030504040204" pitchFamily="34" charset="0"/>
                <a:ea typeface="Tahoma" panose="020B0604030504040204" pitchFamily="34" charset="0"/>
                <a:cs typeface="Tahoma" panose="020B0604030504040204" pitchFamily="34" charset="0"/>
              </a:rPr>
              <a:t>8. </a:t>
            </a:r>
            <a:r>
              <a:rPr lang="es-AR" sz="2000" b="1" i="0" dirty="0">
                <a:effectLst/>
                <a:latin typeface="Tahoma" panose="020B0604030504040204" pitchFamily="34" charset="0"/>
                <a:ea typeface="Tahoma" panose="020B0604030504040204" pitchFamily="34" charset="0"/>
                <a:cs typeface="Tahoma" panose="020B0604030504040204" pitchFamily="34" charset="0"/>
              </a:rPr>
              <a:t>Herencia</a:t>
            </a:r>
            <a:r>
              <a:rPr lang="es-AR" sz="2000" i="0" dirty="0">
                <a:effectLst/>
                <a:latin typeface="Tahoma" panose="020B0604030504040204" pitchFamily="34" charset="0"/>
                <a:ea typeface="Tahoma" panose="020B0604030504040204" pitchFamily="34" charset="0"/>
                <a:cs typeface="Tahoma" panose="020B0604030504040204" pitchFamily="34" charset="0"/>
              </a:rPr>
              <a:t>: reutilización de interfaces</a:t>
            </a:r>
          </a:p>
          <a:p>
            <a:r>
              <a:rPr lang="es-AR" sz="2000" i="0" dirty="0">
                <a:effectLst/>
                <a:latin typeface="Tahoma" panose="020B0604030504040204" pitchFamily="34" charset="0"/>
                <a:ea typeface="Tahoma" panose="020B0604030504040204" pitchFamily="34" charset="0"/>
                <a:cs typeface="Tahoma" panose="020B0604030504040204" pitchFamily="34" charset="0"/>
              </a:rPr>
              <a:t>9. Sustitución - Relaciones es-un vs. es-como-un</a:t>
            </a:r>
          </a:p>
          <a:p>
            <a:r>
              <a:rPr lang="es-ES" sz="2000" i="0" dirty="0">
                <a:effectLst/>
                <a:latin typeface="Tahoma" panose="020B0604030504040204" pitchFamily="34" charset="0"/>
                <a:ea typeface="Tahoma" panose="020B0604030504040204" pitchFamily="34" charset="0"/>
                <a:cs typeface="Tahoma" panose="020B0604030504040204" pitchFamily="34" charset="0"/>
              </a:rPr>
              <a:t>10. Objetos intercambiables gracias al </a:t>
            </a:r>
            <a:r>
              <a:rPr lang="es-ES" sz="2000" b="1" i="0" dirty="0">
                <a:effectLst/>
                <a:latin typeface="Tahoma" panose="020B0604030504040204" pitchFamily="34" charset="0"/>
                <a:ea typeface="Tahoma" panose="020B0604030504040204" pitchFamily="34" charset="0"/>
                <a:cs typeface="Tahoma" panose="020B0604030504040204" pitchFamily="34" charset="0"/>
              </a:rPr>
              <a:t>Polimorfismo</a:t>
            </a:r>
          </a:p>
          <a:p>
            <a:r>
              <a:rPr lang="es-ES" sz="2000" i="0" dirty="0">
                <a:effectLst/>
                <a:latin typeface="Tahoma" panose="020B0604030504040204" pitchFamily="34" charset="0"/>
                <a:ea typeface="Tahoma" panose="020B0604030504040204" pitchFamily="34" charset="0"/>
                <a:cs typeface="Tahoma" panose="020B0604030504040204" pitchFamily="34" charset="0"/>
              </a:rPr>
              <a:t>11 Ciclo de Vida Objetos - Creación y destrucción de objetos</a:t>
            </a:r>
          </a:p>
          <a:p>
            <a:endParaRPr lang="es-ES" sz="2000" i="0" dirty="0">
              <a:effectLst/>
              <a:latin typeface="Tahoma" panose="020B0604030504040204" pitchFamily="34" charset="0"/>
              <a:ea typeface="Tahoma" panose="020B0604030504040204" pitchFamily="34" charset="0"/>
              <a:cs typeface="Tahoma" panose="020B0604030504040204" pitchFamily="34" charset="0"/>
            </a:endParaRPr>
          </a:p>
          <a:p>
            <a:endParaRPr lang="es-AR" sz="2000" i="0" dirty="0">
              <a:effectLst/>
              <a:latin typeface="Tahoma" panose="020B0604030504040204" pitchFamily="34" charset="0"/>
              <a:ea typeface="Tahoma" panose="020B0604030504040204" pitchFamily="34" charset="0"/>
              <a:cs typeface="Tahoma" panose="020B0604030504040204" pitchFamily="34" charset="0"/>
            </a:endParaRPr>
          </a:p>
          <a:p>
            <a:endParaRPr lang="es-AR" sz="2000" i="0" dirty="0">
              <a:effectLst/>
              <a:latin typeface="Tahoma" panose="020B0604030504040204" pitchFamily="34" charset="0"/>
              <a:ea typeface="Tahoma" panose="020B0604030504040204" pitchFamily="34" charset="0"/>
              <a:cs typeface="Tahoma" panose="020B0604030504040204" pitchFamily="34" charset="0"/>
            </a:endParaRPr>
          </a:p>
          <a:p>
            <a:endParaRPr lang="es-AR" sz="2000" i="0" dirty="0">
              <a:effectLst/>
              <a:latin typeface="Tahoma" panose="020B0604030504040204" pitchFamily="34" charset="0"/>
              <a:ea typeface="Tahoma" panose="020B0604030504040204" pitchFamily="34" charset="0"/>
              <a:cs typeface="Tahoma" panose="020B0604030504040204" pitchFamily="34" charset="0"/>
            </a:endParaRPr>
          </a:p>
          <a:p>
            <a:endParaRPr lang="es-ES" sz="2000" i="0" dirty="0">
              <a:effectLst/>
              <a:latin typeface="Tahoma" panose="020B0604030504040204" pitchFamily="34" charset="0"/>
              <a:ea typeface="Tahoma" panose="020B0604030504040204" pitchFamily="34" charset="0"/>
              <a:cs typeface="Tahoma" panose="020B0604030504040204" pitchFamily="34" charset="0"/>
            </a:endParaRPr>
          </a:p>
          <a:p>
            <a:endParaRPr lang="es-ES" sz="2000" i="0" dirty="0">
              <a:effectLst/>
              <a:latin typeface="Tahoma" panose="020B0604030504040204" pitchFamily="34" charset="0"/>
              <a:ea typeface="Tahoma" panose="020B0604030504040204" pitchFamily="34" charset="0"/>
              <a:cs typeface="Tahoma" panose="020B0604030504040204" pitchFamily="34" charset="0"/>
            </a:endParaRPr>
          </a:p>
          <a:p>
            <a:endParaRPr lang="es-ES" sz="2000" i="0" dirty="0">
              <a:effectLst/>
              <a:latin typeface="Tahoma" panose="020B0604030504040204" pitchFamily="34" charset="0"/>
              <a:ea typeface="Tahoma" panose="020B0604030504040204" pitchFamily="34" charset="0"/>
              <a:cs typeface="Tahoma" panose="020B0604030504040204" pitchFamily="34" charset="0"/>
            </a:endParaRPr>
          </a:p>
          <a:p>
            <a:endParaRPr lang="es-ES" sz="2000" i="0" dirty="0">
              <a:effectLst/>
              <a:latin typeface="Tahoma" panose="020B0604030504040204" pitchFamily="34" charset="0"/>
              <a:ea typeface="Tahoma" panose="020B0604030504040204" pitchFamily="34" charset="0"/>
              <a:cs typeface="Tahoma" panose="020B0604030504040204" pitchFamily="34" charset="0"/>
            </a:endParaRPr>
          </a:p>
          <a:p>
            <a:endParaRPr lang="es-AR" sz="2000" i="0" dirty="0">
              <a:effectLst/>
              <a:latin typeface="Tahoma" panose="020B0604030504040204" pitchFamily="34" charset="0"/>
              <a:ea typeface="Tahoma" panose="020B0604030504040204" pitchFamily="34" charset="0"/>
              <a:cs typeface="Tahoma" panose="020B0604030504040204"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5</a:t>
            </a:fld>
            <a:endParaRPr lang="es-AR" spc="10"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101" y="1833299"/>
            <a:ext cx="5305425" cy="4086225"/>
          </a:xfrm>
          <a:prstGeom prst="rect">
            <a:avLst/>
          </a:prstGeom>
        </p:spPr>
      </p:pic>
    </p:spTree>
    <p:extLst>
      <p:ext uri="{BB962C8B-B14F-4D97-AF65-F5344CB8AC3E}">
        <p14:creationId xmlns:p14="http://schemas.microsoft.com/office/powerpoint/2010/main" val="796618207"/>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3112" y="196850"/>
            <a:ext cx="7937208" cy="515526"/>
          </a:xfrm>
        </p:spPr>
        <p:txBody>
          <a:bodyPr>
            <a:normAutofit fontScale="90000"/>
          </a:bodyPr>
          <a:lstStyle/>
          <a:p>
            <a:r>
              <a:rPr lang="es-AR" dirty="0">
                <a:latin typeface="Segoe UI" panose="020B0502040204020203" pitchFamily="34" charset="0"/>
                <a:cs typeface="Segoe UI" panose="020B0502040204020203" pitchFamily="34" charset="0"/>
              </a:rPr>
              <a:t>1. Introducción a los Objetos</a:t>
            </a:r>
          </a:p>
        </p:txBody>
      </p:sp>
      <p:sp>
        <p:nvSpPr>
          <p:cNvPr id="3" name="Marcador de texto 2"/>
          <p:cNvSpPr>
            <a:spLocks noGrp="1"/>
          </p:cNvSpPr>
          <p:nvPr>
            <p:ph idx="1"/>
          </p:nvPr>
        </p:nvSpPr>
        <p:spPr>
          <a:xfrm>
            <a:off x="755912" y="1229753"/>
            <a:ext cx="11980600" cy="2908489"/>
          </a:xfrm>
        </p:spPr>
        <p:txBody>
          <a:bodyPr>
            <a:normAutofit fontScale="77500" lnSpcReduction="20000"/>
          </a:bodyPr>
          <a:lstStyle/>
          <a:p>
            <a:r>
              <a:rPr lang="es-ES" b="1" dirty="0">
                <a:latin typeface="Segoe UI" panose="020B0502040204020203" pitchFamily="34" charset="0"/>
                <a:cs typeface="Segoe UI" panose="020B0502040204020203" pitchFamily="34" charset="0"/>
              </a:rPr>
              <a:t>El origen de la revolución informática ocurrió dentro de una máquina.</a:t>
            </a:r>
          </a:p>
          <a:p>
            <a:r>
              <a:rPr lang="es-ES" b="1" dirty="0">
                <a:latin typeface="Segoe UI" panose="020B0502040204020203" pitchFamily="34" charset="0"/>
                <a:cs typeface="Segoe UI" panose="020B0502040204020203" pitchFamily="34" charset="0"/>
              </a:rPr>
              <a:t>Por tanto, el origen de nuestros lenguajes de programación</a:t>
            </a:r>
          </a:p>
          <a:p>
            <a:r>
              <a:rPr lang="es-ES" b="1" dirty="0">
                <a:latin typeface="Segoe UI" panose="020B0502040204020203" pitchFamily="34" charset="0"/>
                <a:cs typeface="Segoe UI" panose="020B0502040204020203" pitchFamily="34" charset="0"/>
              </a:rPr>
              <a:t>tiende a parecerse a esa máquina.</a:t>
            </a:r>
          </a:p>
          <a:p>
            <a:endParaRPr lang="es-ES" b="1"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Pero los ordenadores no son tanto máquinas como herramientas de amplificación</a:t>
            </a:r>
          </a:p>
          <a:p>
            <a:r>
              <a:rPr lang="es-ES" dirty="0">
                <a:latin typeface="Segoe UI" panose="020B0502040204020203" pitchFamily="34" charset="0"/>
                <a:cs typeface="Segoe UI" panose="020B0502040204020203" pitchFamily="34" charset="0"/>
              </a:rPr>
              <a:t>de la mente («bicicletas para la mente», como le gusta decir a Steve Jobs) y un medio</a:t>
            </a:r>
          </a:p>
          <a:p>
            <a:r>
              <a:rPr lang="es-ES" dirty="0">
                <a:latin typeface="Segoe UI" panose="020B0502040204020203" pitchFamily="34" charset="0"/>
                <a:cs typeface="Segoe UI" panose="020B0502040204020203" pitchFamily="34" charset="0"/>
              </a:rPr>
              <a:t>de expresión diferente. Como resultado, las herramientas empiezan a parecerse</a:t>
            </a:r>
          </a:p>
          <a:p>
            <a:r>
              <a:rPr lang="es-ES" dirty="0">
                <a:latin typeface="Segoe UI" panose="020B0502040204020203" pitchFamily="34" charset="0"/>
                <a:cs typeface="Segoe UI" panose="020B0502040204020203" pitchFamily="34" charset="0"/>
              </a:rPr>
              <a:t>menos a las máquinas y más a partes de nuestra mente, y también a otros medios de</a:t>
            </a:r>
          </a:p>
          <a:p>
            <a:r>
              <a:rPr lang="es-ES" dirty="0">
                <a:latin typeface="Segoe UI" panose="020B0502040204020203" pitchFamily="34" charset="0"/>
                <a:cs typeface="Segoe UI" panose="020B0502040204020203" pitchFamily="34" charset="0"/>
              </a:rPr>
              <a:t>expresión como la escritura, la pintura, la escultura, la animación y la cinematografía.</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6</a:t>
            </a:fld>
            <a:endParaRPr lang="es-AR" spc="10" dirty="0"/>
          </a:p>
        </p:txBody>
      </p:sp>
      <p:pic>
        <p:nvPicPr>
          <p:cNvPr id="7" name="Imagen 6"/>
          <p:cNvPicPr>
            <a:picLocks noChangeAspect="1"/>
          </p:cNvPicPr>
          <p:nvPr/>
        </p:nvPicPr>
        <p:blipFill>
          <a:blip r:embed="rId2"/>
          <a:stretch>
            <a:fillRect/>
          </a:stretch>
        </p:blipFill>
        <p:spPr>
          <a:xfrm>
            <a:off x="9002712" y="4356981"/>
            <a:ext cx="4085028" cy="2612195"/>
          </a:xfrm>
          <a:prstGeom prst="rect">
            <a:avLst/>
          </a:prstGeom>
        </p:spPr>
      </p:pic>
      <p:sp>
        <p:nvSpPr>
          <p:cNvPr id="8" name="Rectángulo 7"/>
          <p:cNvSpPr/>
          <p:nvPr/>
        </p:nvSpPr>
        <p:spPr>
          <a:xfrm>
            <a:off x="2069953" y="4632176"/>
            <a:ext cx="6715125" cy="1569660"/>
          </a:xfrm>
          <a:prstGeom prst="rect">
            <a:avLst/>
          </a:prstGeom>
        </p:spPr>
        <p:txBody>
          <a:bodyPr>
            <a:spAutoFit/>
          </a:bodyPr>
          <a:lstStyle/>
          <a:p>
            <a:pPr algn="r"/>
            <a:endParaRPr lang="es-ES" sz="2400" dirty="0">
              <a:latin typeface="Segoe UI" panose="020B0502040204020203" pitchFamily="34" charset="0"/>
              <a:cs typeface="Segoe UI" panose="020B0502040204020203" pitchFamily="34" charset="0"/>
            </a:endParaRPr>
          </a:p>
          <a:p>
            <a:pPr algn="r"/>
            <a:r>
              <a:rPr lang="es-ES" sz="2400" dirty="0">
                <a:latin typeface="Segoe UI" panose="020B0502040204020203" pitchFamily="34" charset="0"/>
                <a:cs typeface="Segoe UI" panose="020B0502040204020203" pitchFamily="34" charset="0"/>
              </a:rPr>
              <a:t>La programación orientada a objetos es parte de este movimiento hacia un uso del ordenador como medio de expresión.</a:t>
            </a:r>
            <a:endParaRPr lang="es-AR"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5476067"/>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2. El progreso de abstracción</a:t>
            </a:r>
          </a:p>
        </p:txBody>
      </p:sp>
      <p:sp>
        <p:nvSpPr>
          <p:cNvPr id="3" name="Marcador de texto 2"/>
          <p:cNvSpPr>
            <a:spLocks noGrp="1"/>
          </p:cNvSpPr>
          <p:nvPr>
            <p:ph idx="1"/>
          </p:nvPr>
        </p:nvSpPr>
        <p:spPr>
          <a:xfrm>
            <a:off x="620712" y="1187450"/>
            <a:ext cx="11828200" cy="5715000"/>
          </a:xfrm>
        </p:spPr>
        <p:txBody>
          <a:bodyPr>
            <a:normAutofit lnSpcReduction="10000"/>
          </a:bodyPr>
          <a:lstStyle/>
          <a:p>
            <a:r>
              <a:rPr lang="es-ES" sz="2000" i="0" dirty="0">
                <a:effectLst/>
                <a:latin typeface="Segoe UI" panose="020B0502040204020203" pitchFamily="34" charset="0"/>
                <a:cs typeface="Segoe UI" panose="020B0502040204020203" pitchFamily="34" charset="0"/>
              </a:rPr>
              <a:t>Todos los lenguajes de programación proporcionan abstracciones. Se puede afirmar que la complejidad de los problemas que se pueden resolver está directamente relacionada con el tipo y calidad de la abstracción. Por «tipo» me refiero a «¿Qué es lo que está abstrayendo?». El lenguaje ensamblador es una pequeña abstracción de la máquina subyacente. Muchos lenguajes llamados «imperativos» que siguieron (como Fortran, BASIC y C) eran abstracciones del lenguaje ensamblador. Estos lenguajes suponen grandes mejoras con respecto al lenguaje ensamblador, pero su abstracción primaria todavía requiere pensar en términos de la estructura del ordenador, en lugar de la estructura del problema que intenta resolver.</a:t>
            </a:r>
          </a:p>
          <a:p>
            <a:endParaRPr lang="es-ES" sz="2000" i="0" dirty="0">
              <a:effectLst/>
              <a:latin typeface="Segoe UI" panose="020B0502040204020203" pitchFamily="34" charset="0"/>
              <a:cs typeface="Segoe UI" panose="020B0502040204020203" pitchFamily="34" charset="0"/>
            </a:endParaRPr>
          </a:p>
          <a:p>
            <a:r>
              <a:rPr lang="es-AR" sz="2000" i="0" dirty="0">
                <a:effectLst/>
                <a:latin typeface="Segoe UI" panose="020B0502040204020203" pitchFamily="34" charset="0"/>
                <a:cs typeface="Segoe UI" panose="020B0502040204020203" pitchFamily="34" charset="0"/>
              </a:rPr>
              <a:t> </a:t>
            </a:r>
            <a:r>
              <a:rPr lang="es-ES" sz="2000" i="0" dirty="0">
                <a:effectLst/>
                <a:latin typeface="Segoe UI" panose="020B0502040204020203" pitchFamily="34" charset="0"/>
                <a:cs typeface="Segoe UI" panose="020B0502040204020203" pitchFamily="34" charset="0"/>
              </a:rPr>
              <a:t>El método orientado a objetos va un paso más allá, proporcionando herramientas para que el programador represente los elementos en el espacio del problema. Esta representación es lo suficientemente general como para que el programador no esté limitado a un tipo particular de problema. Nos referimos a los elementos en el espacio del problema, y a sus representaciones en el espacio de la solución, como «objetos» (por supuesto, necesitará otros objetos que no tengan analogías en el espacio del problema). La idea es que permita al programa adaptarse al lenguaje del problema añadiendo nuevos tipos de objetos de modo que cuando lea el código que describe la solución, esté leyendo palabras que además expresan el problema</a:t>
            </a:r>
            <a:endParaRPr lang="es-AR" sz="2000" i="0" dirty="0">
              <a:effectLst/>
              <a:latin typeface="Segoe UI" panose="020B0502040204020203" pitchFamily="34" charset="0"/>
              <a:cs typeface="Segoe UI" panose="020B0502040204020203" pitchFamily="34" charset="0"/>
            </a:endParaRPr>
          </a:p>
          <a:p>
            <a:r>
              <a:rPr lang="en-US" sz="2000" i="0" dirty="0">
                <a:effectLst/>
                <a:latin typeface="Segoe UI" panose="020B0502040204020203" pitchFamily="34" charset="0"/>
                <a:cs typeface="Segoe UI" panose="020B0502040204020203" pitchFamily="34" charset="0"/>
              </a:rPr>
              <a:t> </a:t>
            </a:r>
            <a:endParaRPr lang="es-AR" sz="2000" i="0" dirty="0">
              <a:effectLst/>
              <a:latin typeface="Segoe UI" panose="020B0502040204020203" pitchFamily="34" charset="0"/>
              <a:cs typeface="Segoe UI" panose="020B0502040204020203"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986837" y="7027863"/>
            <a:ext cx="5045075" cy="276225"/>
          </a:xfrm>
        </p:spPr>
        <p:txBody>
          <a:bodyPr/>
          <a:lstStyle/>
          <a:p>
            <a:r>
              <a:rPr lang="es-ES" dirty="0" err="1"/>
              <a:t>AyED</a:t>
            </a:r>
            <a:r>
              <a:rPr lang="es-ES" dirty="0"/>
              <a:t>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7</a:t>
            </a:fld>
            <a:endParaRPr lang="es-AR" spc="10" dirty="0"/>
          </a:p>
        </p:txBody>
      </p:sp>
      <p:pic>
        <p:nvPicPr>
          <p:cNvPr id="2050" name="Picture 2" descr="Qué es la abstracción en la programación orientada a objetos? – Styde.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45" y="5961854"/>
            <a:ext cx="4067180" cy="101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35565"/>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86768" y="202151"/>
            <a:ext cx="7937208" cy="515526"/>
          </a:xfrm>
        </p:spPr>
        <p:txBody>
          <a:bodyPr>
            <a:normAutofit fontScale="90000"/>
          </a:bodyPr>
          <a:lstStyle/>
          <a:p>
            <a:r>
              <a:rPr lang="es-ES" dirty="0"/>
              <a:t>Abstracción continuación….</a:t>
            </a:r>
            <a:endParaRPr lang="es-AR" dirty="0"/>
          </a:p>
        </p:txBody>
      </p:sp>
      <p:sp>
        <p:nvSpPr>
          <p:cNvPr id="3" name="Marcador de texto 2"/>
          <p:cNvSpPr>
            <a:spLocks noGrp="1"/>
          </p:cNvSpPr>
          <p:nvPr>
            <p:ph idx="1"/>
          </p:nvPr>
        </p:nvSpPr>
        <p:spPr>
          <a:xfrm>
            <a:off x="1137137" y="2615532"/>
            <a:ext cx="11370549" cy="3554819"/>
          </a:xfrm>
        </p:spPr>
        <p:txBody>
          <a:bodyPr>
            <a:normAutofit fontScale="77500" lnSpcReduction="20000"/>
          </a:bodyPr>
          <a:lstStyle/>
          <a:p>
            <a:r>
              <a:rPr lang="es-AR" dirty="0">
                <a:latin typeface="Segoe UI" panose="020B0502040204020203" pitchFamily="34" charset="0"/>
                <a:cs typeface="Segoe UI" panose="020B0502040204020203" pitchFamily="34" charset="0"/>
              </a:rPr>
              <a:t>Es un </a:t>
            </a:r>
            <a:r>
              <a:rPr lang="es-ES" dirty="0">
                <a:latin typeface="Segoe UI" panose="020B0502040204020203" pitchFamily="34" charset="0"/>
                <a:cs typeface="Segoe UI" panose="020B0502040204020203" pitchFamily="34" charset="0"/>
              </a:rPr>
              <a:t>lenguaje de abstracción más flexible y potente que los que haya usado antes. De esta</a:t>
            </a:r>
          </a:p>
          <a:p>
            <a:r>
              <a:rPr lang="es-ES" dirty="0">
                <a:latin typeface="Segoe UI" panose="020B0502040204020203" pitchFamily="34" charset="0"/>
                <a:cs typeface="Segoe UI" panose="020B0502040204020203" pitchFamily="34" charset="0"/>
              </a:rPr>
              <a:t>manera, la POO permite describir el problema en términos del problema, en lugar</a:t>
            </a:r>
          </a:p>
          <a:p>
            <a:r>
              <a:rPr lang="es-ES" dirty="0">
                <a:latin typeface="Segoe UI" panose="020B0502040204020203" pitchFamily="34" charset="0"/>
                <a:cs typeface="Segoe UI" panose="020B0502040204020203" pitchFamily="34" charset="0"/>
              </a:rPr>
              <a:t>de usar términos de la computadora en la que se ejecutará la solución. Sin embargo,</a:t>
            </a:r>
          </a:p>
          <a:p>
            <a:r>
              <a:rPr lang="es-ES" dirty="0">
                <a:latin typeface="Segoe UI" panose="020B0502040204020203" pitchFamily="34" charset="0"/>
                <a:cs typeface="Segoe UI" panose="020B0502040204020203" pitchFamily="34" charset="0"/>
              </a:rPr>
              <a:t>todavía existe una conexión con la computadora. Cada objeto se parece un poco a</a:t>
            </a:r>
          </a:p>
          <a:p>
            <a:r>
              <a:rPr lang="es-ES" dirty="0">
                <a:latin typeface="Segoe UI" panose="020B0502040204020203" pitchFamily="34" charset="0"/>
                <a:cs typeface="Segoe UI" panose="020B0502040204020203" pitchFamily="34" charset="0"/>
              </a:rPr>
              <a:t>una pequeña computadora; tiene un estado y operaciones que se le puede pedir que</a:t>
            </a:r>
          </a:p>
          <a:p>
            <a:r>
              <a:rPr lang="es-ES" dirty="0">
                <a:latin typeface="Segoe UI" panose="020B0502040204020203" pitchFamily="34" charset="0"/>
                <a:cs typeface="Segoe UI" panose="020B0502040204020203" pitchFamily="34" charset="0"/>
              </a:rPr>
              <a:t>haga. Sin embargo, no parece una mala analogía a los objetos en el mundo real; todos</a:t>
            </a:r>
          </a:p>
          <a:p>
            <a:r>
              <a:rPr lang="es-ES" dirty="0">
                <a:latin typeface="Segoe UI" panose="020B0502040204020203" pitchFamily="34" charset="0"/>
                <a:cs typeface="Segoe UI" panose="020B0502040204020203" pitchFamily="34" charset="0"/>
              </a:rPr>
              <a:t>ellos tienen características y comportamientos.</a:t>
            </a:r>
          </a:p>
          <a:p>
            <a:r>
              <a:rPr lang="es-ES" dirty="0">
                <a:latin typeface="Segoe UI" panose="020B0502040204020203" pitchFamily="34" charset="0"/>
                <a:cs typeface="Segoe UI" panose="020B0502040204020203" pitchFamily="34" charset="0"/>
              </a:rPr>
              <a:t>Algunos diseñadores de lenguajes han decidido que la programación orientada</a:t>
            </a:r>
          </a:p>
          <a:p>
            <a:r>
              <a:rPr lang="es-ES" dirty="0">
                <a:latin typeface="Segoe UI" panose="020B0502040204020203" pitchFamily="34" charset="0"/>
                <a:cs typeface="Segoe UI" panose="020B0502040204020203" pitchFamily="34" charset="0"/>
              </a:rPr>
              <a:t>a objetos en sí misma no es adecuada para resolver fácilmente todos los problemas</a:t>
            </a:r>
          </a:p>
          <a:p>
            <a:r>
              <a:rPr lang="es-ES" dirty="0">
                <a:latin typeface="Segoe UI" panose="020B0502040204020203" pitchFamily="34" charset="0"/>
                <a:cs typeface="Segoe UI" panose="020B0502040204020203" pitchFamily="34" charset="0"/>
              </a:rPr>
              <a:t>de programación, y abogan por una combinación de varias aproximaciones en lenguajes</a:t>
            </a:r>
          </a:p>
          <a:p>
            <a:r>
              <a:rPr lang="es-AR" dirty="0">
                <a:latin typeface="Segoe UI" panose="020B0502040204020203" pitchFamily="34" charset="0"/>
                <a:cs typeface="Segoe UI" panose="020B0502040204020203" pitchFamily="34" charset="0"/>
              </a:rPr>
              <a:t>de programación </a:t>
            </a:r>
            <a:r>
              <a:rPr lang="es-AR" dirty="0" err="1">
                <a:latin typeface="Segoe UI" panose="020B0502040204020203" pitchFamily="34" charset="0"/>
                <a:cs typeface="Segoe UI" panose="020B0502040204020203" pitchFamily="34" charset="0"/>
              </a:rPr>
              <a:t>multiparadigma</a:t>
            </a:r>
            <a:r>
              <a:rPr lang="es-AR" dirty="0">
                <a:latin typeface="Segoe UI" panose="020B0502040204020203" pitchFamily="34" charset="0"/>
                <a:cs typeface="Segoe UI" panose="020B0502040204020203" pitchFamily="34" charset="0"/>
              </a:rPr>
              <a:t>. </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7:15 a.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8</a:t>
            </a:fld>
            <a:endParaRPr lang="es-AR" spc="10" dirty="0"/>
          </a:p>
        </p:txBody>
      </p:sp>
      <p:sp>
        <p:nvSpPr>
          <p:cNvPr id="7" name="Rectángulo 6"/>
          <p:cNvSpPr/>
          <p:nvPr/>
        </p:nvSpPr>
        <p:spPr>
          <a:xfrm>
            <a:off x="886768" y="1330920"/>
            <a:ext cx="11229034" cy="923330"/>
          </a:xfrm>
          <a:prstGeom prst="rect">
            <a:avLst/>
          </a:prstGeom>
        </p:spPr>
        <p:txBody>
          <a:bodyPr wrap="square">
            <a:spAutoFit/>
          </a:bodyPr>
          <a:lstStyle/>
          <a:p>
            <a:r>
              <a:rPr lang="es-ES" b="1" i="1" dirty="0">
                <a:latin typeface="Segoe UI" panose="020B0502040204020203" pitchFamily="34" charset="0"/>
                <a:cs typeface="Segoe UI" panose="020B0502040204020203" pitchFamily="34" charset="0"/>
              </a:rPr>
              <a:t>“La idea es que permita al programa adaptarse al lenguaje del problema añadiendo nuevos tipos de objetos de modo que cuando lea el código que describe la solución, esté leyendo palabras que además expresan el problema…”</a:t>
            </a:r>
            <a:endParaRPr lang="es-AR" b="1" i="1" dirty="0">
              <a:latin typeface="Segoe UI" panose="020B0502040204020203" pitchFamily="34" charset="0"/>
              <a:cs typeface="Segoe UI" panose="020B0502040204020203" pitchFamily="34" charset="0"/>
            </a:endParaRPr>
          </a:p>
        </p:txBody>
      </p:sp>
      <p:pic>
        <p:nvPicPr>
          <p:cNvPr id="8" name="Picture 2" descr="Qué es la abstracción en la programación orientada a objetos? – Styde.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712" y="6004639"/>
            <a:ext cx="4067180" cy="101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361224"/>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224" y="-29563"/>
            <a:ext cx="9695688" cy="627608"/>
          </a:xfrm>
          <a:prstGeom prst="rect">
            <a:avLst/>
          </a:prstGeom>
        </p:spPr>
        <p:txBody>
          <a:bodyPr vert="horz" wrap="square" lIns="0" tIns="17145" rIns="0" bIns="0" rtlCol="0">
            <a:spAutoFit/>
          </a:bodyPr>
          <a:lstStyle/>
          <a:p>
            <a:pPr marL="12699">
              <a:spcBef>
                <a:spcPts val="135"/>
              </a:spcBef>
            </a:pPr>
            <a:r>
              <a:rPr spc="10" dirty="0"/>
              <a:t>El </a:t>
            </a:r>
            <a:r>
              <a:rPr spc="15" dirty="0"/>
              <a:t>progreso de </a:t>
            </a:r>
            <a:r>
              <a:rPr spc="10" dirty="0"/>
              <a:t>la</a:t>
            </a:r>
            <a:r>
              <a:rPr spc="-50" dirty="0"/>
              <a:t> </a:t>
            </a:r>
            <a:r>
              <a:rPr spc="10" dirty="0"/>
              <a:t>abstracción</a:t>
            </a:r>
          </a:p>
        </p:txBody>
      </p:sp>
      <p:sp>
        <p:nvSpPr>
          <p:cNvPr id="31" name="Marcador de fecha 30"/>
          <p:cNvSpPr>
            <a:spLocks noGrp="1"/>
          </p:cNvSpPr>
          <p:nvPr>
            <p:ph type="dt" sz="half" idx="10"/>
          </p:nvPr>
        </p:nvSpPr>
        <p:spPr>
          <a:xfrm>
            <a:off x="0" y="7027863"/>
            <a:ext cx="3089275" cy="276225"/>
          </a:xfrm>
        </p:spPr>
        <p:txBody>
          <a:bodyPr/>
          <a:lstStyle/>
          <a:p>
            <a:fld id="{3E273568-3B4A-447E-90BA-F4119E520195}" type="datetime12">
              <a:rPr lang="es-AR" smtClean="0"/>
              <a:t>7:15 a. m.</a:t>
            </a:fld>
            <a:endParaRPr lang="en-US"/>
          </a:p>
        </p:txBody>
      </p:sp>
      <p:sp>
        <p:nvSpPr>
          <p:cNvPr id="32" name="Marcador de pie de página 31"/>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33" name="Marcador de número de diapositiva 32"/>
          <p:cNvSpPr>
            <a:spLocks noGrp="1"/>
          </p:cNvSpPr>
          <p:nvPr>
            <p:ph type="sldNum" sz="quarter" idx="4294967295"/>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9</a:t>
            </a:fld>
            <a:endParaRPr lang="es-AR" spc="10" dirty="0"/>
          </a:p>
        </p:txBody>
      </p:sp>
      <p:sp>
        <p:nvSpPr>
          <p:cNvPr id="3" name="object 3"/>
          <p:cNvSpPr txBox="1"/>
          <p:nvPr/>
        </p:nvSpPr>
        <p:spPr>
          <a:xfrm>
            <a:off x="2565339" y="1069160"/>
            <a:ext cx="7346315" cy="346890"/>
          </a:xfrm>
          <a:prstGeom prst="rect">
            <a:avLst/>
          </a:prstGeom>
        </p:spPr>
        <p:txBody>
          <a:bodyPr vert="horz" wrap="square" lIns="0" tIns="15875" rIns="0" bIns="0" rtlCol="0">
            <a:spAutoFit/>
          </a:bodyPr>
          <a:lstStyle/>
          <a:p>
            <a:pPr marL="12699">
              <a:spcBef>
                <a:spcPts val="125"/>
              </a:spcBef>
            </a:pPr>
            <a:r>
              <a:rPr sz="2150" spc="-25" dirty="0">
                <a:latin typeface="Tahoma"/>
                <a:cs typeface="Tahoma"/>
              </a:rPr>
              <a:t>Mecanismos de </a:t>
            </a:r>
            <a:r>
              <a:rPr sz="2150" spc="-20" dirty="0">
                <a:latin typeface="Tahoma"/>
                <a:cs typeface="Tahoma"/>
              </a:rPr>
              <a:t>abstracción </a:t>
            </a:r>
            <a:r>
              <a:rPr sz="2150" spc="-25" dirty="0">
                <a:latin typeface="Tahoma"/>
                <a:cs typeface="Tahoma"/>
              </a:rPr>
              <a:t>en </a:t>
            </a:r>
            <a:r>
              <a:rPr sz="2150" spc="-20" dirty="0">
                <a:latin typeface="Tahoma"/>
                <a:cs typeface="Tahoma"/>
              </a:rPr>
              <a:t>los lenguajes </a:t>
            </a:r>
            <a:r>
              <a:rPr sz="2150" spc="-25" dirty="0">
                <a:latin typeface="Tahoma"/>
                <a:cs typeface="Tahoma"/>
              </a:rPr>
              <a:t>de</a:t>
            </a:r>
            <a:r>
              <a:rPr sz="2150" spc="130" dirty="0">
                <a:latin typeface="Tahoma"/>
                <a:cs typeface="Tahoma"/>
              </a:rPr>
              <a:t> </a:t>
            </a:r>
            <a:r>
              <a:rPr sz="2150" spc="-20" dirty="0">
                <a:latin typeface="Tahoma"/>
                <a:cs typeface="Tahoma"/>
              </a:rPr>
              <a:t>programación</a:t>
            </a:r>
            <a:endParaRPr sz="2150" dirty="0">
              <a:latin typeface="Tahoma"/>
              <a:cs typeface="Tahoma"/>
            </a:endParaRPr>
          </a:p>
        </p:txBody>
      </p:sp>
      <p:sp>
        <p:nvSpPr>
          <p:cNvPr id="4" name="object 4"/>
          <p:cNvSpPr/>
          <p:nvPr/>
        </p:nvSpPr>
        <p:spPr>
          <a:xfrm>
            <a:off x="3091628" y="1765300"/>
            <a:ext cx="4672965" cy="4191000"/>
          </a:xfrm>
          <a:custGeom>
            <a:avLst/>
            <a:gdLst/>
            <a:ahLst/>
            <a:cxnLst/>
            <a:rect l="l" t="t" r="r" b="b"/>
            <a:pathLst>
              <a:path w="4672965" h="4191000">
                <a:moveTo>
                  <a:pt x="697991" y="0"/>
                </a:moveTo>
                <a:lnTo>
                  <a:pt x="650018" y="1617"/>
                </a:lnTo>
                <a:lnTo>
                  <a:pt x="602941" y="6399"/>
                </a:lnTo>
                <a:lnTo>
                  <a:pt x="556861" y="14239"/>
                </a:lnTo>
                <a:lnTo>
                  <a:pt x="511880" y="25033"/>
                </a:lnTo>
                <a:lnTo>
                  <a:pt x="468101" y="38673"/>
                </a:lnTo>
                <a:lnTo>
                  <a:pt x="425624" y="55054"/>
                </a:lnTo>
                <a:lnTo>
                  <a:pt x="384553" y="74070"/>
                </a:lnTo>
                <a:lnTo>
                  <a:pt x="344988" y="95616"/>
                </a:lnTo>
                <a:lnTo>
                  <a:pt x="307032" y="119586"/>
                </a:lnTo>
                <a:lnTo>
                  <a:pt x="270787" y="145873"/>
                </a:lnTo>
                <a:lnTo>
                  <a:pt x="236353" y="174372"/>
                </a:lnTo>
                <a:lnTo>
                  <a:pt x="203835" y="204977"/>
                </a:lnTo>
                <a:lnTo>
                  <a:pt x="173332" y="237583"/>
                </a:lnTo>
                <a:lnTo>
                  <a:pt x="144947" y="272083"/>
                </a:lnTo>
                <a:lnTo>
                  <a:pt x="118782" y="308371"/>
                </a:lnTo>
                <a:lnTo>
                  <a:pt x="94939" y="346343"/>
                </a:lnTo>
                <a:lnTo>
                  <a:pt x="73520" y="385891"/>
                </a:lnTo>
                <a:lnTo>
                  <a:pt x="54625" y="426910"/>
                </a:lnTo>
                <a:lnTo>
                  <a:pt x="38359" y="469294"/>
                </a:lnTo>
                <a:lnTo>
                  <a:pt x="24821" y="512938"/>
                </a:lnTo>
                <a:lnTo>
                  <a:pt x="14114" y="557736"/>
                </a:lnTo>
                <a:lnTo>
                  <a:pt x="6341" y="603581"/>
                </a:lnTo>
                <a:lnTo>
                  <a:pt x="1602" y="650368"/>
                </a:lnTo>
                <a:lnTo>
                  <a:pt x="0" y="697991"/>
                </a:lnTo>
                <a:lnTo>
                  <a:pt x="0" y="3493007"/>
                </a:lnTo>
                <a:lnTo>
                  <a:pt x="1602" y="3540631"/>
                </a:lnTo>
                <a:lnTo>
                  <a:pt x="6341" y="3587418"/>
                </a:lnTo>
                <a:lnTo>
                  <a:pt x="14114" y="3633263"/>
                </a:lnTo>
                <a:lnTo>
                  <a:pt x="24821" y="3678061"/>
                </a:lnTo>
                <a:lnTo>
                  <a:pt x="38359" y="3721704"/>
                </a:lnTo>
                <a:lnTo>
                  <a:pt x="54625" y="3764089"/>
                </a:lnTo>
                <a:lnTo>
                  <a:pt x="73520" y="3805108"/>
                </a:lnTo>
                <a:lnTo>
                  <a:pt x="94939" y="3844656"/>
                </a:lnTo>
                <a:lnTo>
                  <a:pt x="118782" y="3882628"/>
                </a:lnTo>
                <a:lnTo>
                  <a:pt x="144947" y="3918916"/>
                </a:lnTo>
                <a:lnTo>
                  <a:pt x="173332" y="3953416"/>
                </a:lnTo>
                <a:lnTo>
                  <a:pt x="203835" y="3986021"/>
                </a:lnTo>
                <a:lnTo>
                  <a:pt x="236353" y="4016627"/>
                </a:lnTo>
                <a:lnTo>
                  <a:pt x="270787" y="4045126"/>
                </a:lnTo>
                <a:lnTo>
                  <a:pt x="307032" y="4071413"/>
                </a:lnTo>
                <a:lnTo>
                  <a:pt x="344988" y="4095383"/>
                </a:lnTo>
                <a:lnTo>
                  <a:pt x="384553" y="4116928"/>
                </a:lnTo>
                <a:lnTo>
                  <a:pt x="425624" y="4135945"/>
                </a:lnTo>
                <a:lnTo>
                  <a:pt x="468101" y="4152326"/>
                </a:lnTo>
                <a:lnTo>
                  <a:pt x="511880" y="4165966"/>
                </a:lnTo>
                <a:lnTo>
                  <a:pt x="556861" y="4176760"/>
                </a:lnTo>
                <a:lnTo>
                  <a:pt x="602941" y="4184600"/>
                </a:lnTo>
                <a:lnTo>
                  <a:pt x="650018" y="4189382"/>
                </a:lnTo>
                <a:lnTo>
                  <a:pt x="697991" y="4190999"/>
                </a:lnTo>
                <a:lnTo>
                  <a:pt x="3974591" y="4190999"/>
                </a:lnTo>
                <a:lnTo>
                  <a:pt x="4022565" y="4189382"/>
                </a:lnTo>
                <a:lnTo>
                  <a:pt x="4069642" y="4184600"/>
                </a:lnTo>
                <a:lnTo>
                  <a:pt x="4115722" y="4176760"/>
                </a:lnTo>
                <a:lnTo>
                  <a:pt x="4160703" y="4165966"/>
                </a:lnTo>
                <a:lnTo>
                  <a:pt x="4204482" y="4152326"/>
                </a:lnTo>
                <a:lnTo>
                  <a:pt x="4246959" y="4135945"/>
                </a:lnTo>
                <a:lnTo>
                  <a:pt x="4288030" y="4116928"/>
                </a:lnTo>
                <a:lnTo>
                  <a:pt x="4327595" y="4095383"/>
                </a:lnTo>
                <a:lnTo>
                  <a:pt x="4365551" y="4071413"/>
                </a:lnTo>
                <a:lnTo>
                  <a:pt x="4401796" y="4045126"/>
                </a:lnTo>
                <a:lnTo>
                  <a:pt x="4436230" y="4016627"/>
                </a:lnTo>
                <a:lnTo>
                  <a:pt x="4468748" y="3986021"/>
                </a:lnTo>
                <a:lnTo>
                  <a:pt x="4499251" y="3953416"/>
                </a:lnTo>
                <a:lnTo>
                  <a:pt x="4527636" y="3918916"/>
                </a:lnTo>
                <a:lnTo>
                  <a:pt x="4553801" y="3882628"/>
                </a:lnTo>
                <a:lnTo>
                  <a:pt x="4577644" y="3844656"/>
                </a:lnTo>
                <a:lnTo>
                  <a:pt x="4599063" y="3805108"/>
                </a:lnTo>
                <a:lnTo>
                  <a:pt x="4617958" y="3764089"/>
                </a:lnTo>
                <a:lnTo>
                  <a:pt x="4634224" y="3721704"/>
                </a:lnTo>
                <a:lnTo>
                  <a:pt x="4647762" y="3678061"/>
                </a:lnTo>
                <a:lnTo>
                  <a:pt x="4658469" y="3633263"/>
                </a:lnTo>
                <a:lnTo>
                  <a:pt x="4666242" y="3587418"/>
                </a:lnTo>
                <a:lnTo>
                  <a:pt x="4670981" y="3540631"/>
                </a:lnTo>
                <a:lnTo>
                  <a:pt x="4672583" y="3493007"/>
                </a:lnTo>
                <a:lnTo>
                  <a:pt x="4672583" y="697991"/>
                </a:lnTo>
                <a:lnTo>
                  <a:pt x="4670981" y="650368"/>
                </a:lnTo>
                <a:lnTo>
                  <a:pt x="4666242" y="603581"/>
                </a:lnTo>
                <a:lnTo>
                  <a:pt x="4658469" y="557736"/>
                </a:lnTo>
                <a:lnTo>
                  <a:pt x="4647762" y="512938"/>
                </a:lnTo>
                <a:lnTo>
                  <a:pt x="4634224" y="469294"/>
                </a:lnTo>
                <a:lnTo>
                  <a:pt x="4617958" y="426910"/>
                </a:lnTo>
                <a:lnTo>
                  <a:pt x="4599063" y="385891"/>
                </a:lnTo>
                <a:lnTo>
                  <a:pt x="4577644" y="346343"/>
                </a:lnTo>
                <a:lnTo>
                  <a:pt x="4553801" y="308371"/>
                </a:lnTo>
                <a:lnTo>
                  <a:pt x="4527636" y="272083"/>
                </a:lnTo>
                <a:lnTo>
                  <a:pt x="4499251" y="237583"/>
                </a:lnTo>
                <a:lnTo>
                  <a:pt x="4468748" y="204977"/>
                </a:lnTo>
                <a:lnTo>
                  <a:pt x="4436230" y="174372"/>
                </a:lnTo>
                <a:lnTo>
                  <a:pt x="4401796" y="145873"/>
                </a:lnTo>
                <a:lnTo>
                  <a:pt x="4365551" y="119586"/>
                </a:lnTo>
                <a:lnTo>
                  <a:pt x="4327595" y="95616"/>
                </a:lnTo>
                <a:lnTo>
                  <a:pt x="4288030" y="74070"/>
                </a:lnTo>
                <a:lnTo>
                  <a:pt x="4246959" y="55054"/>
                </a:lnTo>
                <a:lnTo>
                  <a:pt x="4204482" y="38673"/>
                </a:lnTo>
                <a:lnTo>
                  <a:pt x="4160703" y="25033"/>
                </a:lnTo>
                <a:lnTo>
                  <a:pt x="4115722" y="14239"/>
                </a:lnTo>
                <a:lnTo>
                  <a:pt x="4069642" y="6399"/>
                </a:lnTo>
                <a:lnTo>
                  <a:pt x="4022565" y="1617"/>
                </a:lnTo>
                <a:lnTo>
                  <a:pt x="3974591" y="0"/>
                </a:lnTo>
                <a:lnTo>
                  <a:pt x="697991" y="0"/>
                </a:lnTo>
                <a:close/>
              </a:path>
            </a:pathLst>
          </a:custGeom>
          <a:solidFill>
            <a:schemeClr val="tx2">
              <a:lumMod val="50000"/>
            </a:schemeClr>
          </a:solidFill>
          <a:ln w="9143">
            <a:solidFill>
              <a:schemeClr val="tx1"/>
            </a:solidFill>
          </a:ln>
        </p:spPr>
        <p:txBody>
          <a:bodyPr wrap="square" lIns="0" tIns="0" rIns="0" bIns="0" rtlCol="0"/>
          <a:lstStyle/>
          <a:p>
            <a:endParaRPr/>
          </a:p>
        </p:txBody>
      </p:sp>
      <p:sp>
        <p:nvSpPr>
          <p:cNvPr id="5" name="object 5"/>
          <p:cNvSpPr txBox="1"/>
          <p:nvPr/>
        </p:nvSpPr>
        <p:spPr>
          <a:xfrm>
            <a:off x="4302699" y="1961389"/>
            <a:ext cx="1712595" cy="1374735"/>
          </a:xfrm>
          <a:prstGeom prst="rect">
            <a:avLst/>
          </a:prstGeom>
        </p:spPr>
        <p:txBody>
          <a:bodyPr vert="horz" wrap="square" lIns="0" tIns="12700" rIns="0" bIns="0" rtlCol="0">
            <a:spAutoFit/>
          </a:bodyPr>
          <a:lstStyle/>
          <a:p>
            <a:pPr marL="12699">
              <a:spcBef>
                <a:spcPts val="100"/>
              </a:spcBef>
            </a:pPr>
            <a:r>
              <a:rPr sz="2950" dirty="0">
                <a:latin typeface="Tahoma"/>
                <a:cs typeface="Tahoma"/>
              </a:rPr>
              <a:t>INTERFAZ</a:t>
            </a:r>
            <a:endParaRPr sz="2950">
              <a:latin typeface="Tahoma"/>
              <a:cs typeface="Tahoma"/>
            </a:endParaRPr>
          </a:p>
          <a:p>
            <a:pPr marL="405739" marR="280017" indent="27304">
              <a:lnSpc>
                <a:spcPct val="100299"/>
              </a:lnSpc>
            </a:pPr>
            <a:r>
              <a:rPr sz="2950" dirty="0">
                <a:latin typeface="Tahoma"/>
                <a:cs typeface="Tahoma"/>
              </a:rPr>
              <a:t>[Qué]  vi</a:t>
            </a:r>
            <a:r>
              <a:rPr sz="2950" spc="5" dirty="0">
                <a:latin typeface="Tahoma"/>
                <a:cs typeface="Tahoma"/>
              </a:rPr>
              <a:t>s</a:t>
            </a:r>
            <a:r>
              <a:rPr sz="2950" dirty="0">
                <a:latin typeface="Tahoma"/>
                <a:cs typeface="Tahoma"/>
              </a:rPr>
              <a:t>i</a:t>
            </a:r>
            <a:r>
              <a:rPr sz="2950" spc="5" dirty="0">
                <a:latin typeface="Tahoma"/>
                <a:cs typeface="Tahoma"/>
              </a:rPr>
              <a:t>b</a:t>
            </a:r>
            <a:r>
              <a:rPr sz="2950" dirty="0">
                <a:latin typeface="Tahoma"/>
                <a:cs typeface="Tahoma"/>
              </a:rPr>
              <a:t>le</a:t>
            </a:r>
            <a:endParaRPr sz="2950">
              <a:latin typeface="Tahoma"/>
              <a:cs typeface="Tahoma"/>
            </a:endParaRPr>
          </a:p>
        </p:txBody>
      </p:sp>
      <p:sp>
        <p:nvSpPr>
          <p:cNvPr id="6" name="object 6"/>
          <p:cNvSpPr/>
          <p:nvPr/>
        </p:nvSpPr>
        <p:spPr>
          <a:xfrm>
            <a:off x="3493961" y="3456943"/>
            <a:ext cx="3304540" cy="2097405"/>
          </a:xfrm>
          <a:custGeom>
            <a:avLst/>
            <a:gdLst/>
            <a:ahLst/>
            <a:cxnLst/>
            <a:rect l="l" t="t" r="r" b="b"/>
            <a:pathLst>
              <a:path w="3304540" h="2097404">
                <a:moveTo>
                  <a:pt x="347471" y="0"/>
                </a:moveTo>
                <a:lnTo>
                  <a:pt x="300296" y="3229"/>
                </a:lnTo>
                <a:lnTo>
                  <a:pt x="255058" y="12629"/>
                </a:lnTo>
                <a:lnTo>
                  <a:pt x="212169" y="27765"/>
                </a:lnTo>
                <a:lnTo>
                  <a:pt x="172042" y="48203"/>
                </a:lnTo>
                <a:lnTo>
                  <a:pt x="135090" y="73510"/>
                </a:lnTo>
                <a:lnTo>
                  <a:pt x="101726" y="103250"/>
                </a:lnTo>
                <a:lnTo>
                  <a:pt x="72363" y="136992"/>
                </a:lnTo>
                <a:lnTo>
                  <a:pt x="47413" y="174300"/>
                </a:lnTo>
                <a:lnTo>
                  <a:pt x="27289" y="214741"/>
                </a:lnTo>
                <a:lnTo>
                  <a:pt x="12403" y="257880"/>
                </a:lnTo>
                <a:lnTo>
                  <a:pt x="3169" y="303284"/>
                </a:lnTo>
                <a:lnTo>
                  <a:pt x="0" y="350519"/>
                </a:lnTo>
                <a:lnTo>
                  <a:pt x="0" y="1746503"/>
                </a:lnTo>
                <a:lnTo>
                  <a:pt x="3169" y="1793739"/>
                </a:lnTo>
                <a:lnTo>
                  <a:pt x="12403" y="1839143"/>
                </a:lnTo>
                <a:lnTo>
                  <a:pt x="27289" y="1882282"/>
                </a:lnTo>
                <a:lnTo>
                  <a:pt x="47413" y="1922723"/>
                </a:lnTo>
                <a:lnTo>
                  <a:pt x="72363" y="1960031"/>
                </a:lnTo>
                <a:lnTo>
                  <a:pt x="101726" y="1993772"/>
                </a:lnTo>
                <a:lnTo>
                  <a:pt x="135090" y="2023513"/>
                </a:lnTo>
                <a:lnTo>
                  <a:pt x="172042" y="2048820"/>
                </a:lnTo>
                <a:lnTo>
                  <a:pt x="212169" y="2069258"/>
                </a:lnTo>
                <a:lnTo>
                  <a:pt x="255058" y="2084394"/>
                </a:lnTo>
                <a:lnTo>
                  <a:pt x="300296" y="2093794"/>
                </a:lnTo>
                <a:lnTo>
                  <a:pt x="347471" y="2097023"/>
                </a:lnTo>
                <a:lnTo>
                  <a:pt x="2953511" y="2097023"/>
                </a:lnTo>
                <a:lnTo>
                  <a:pt x="3001387" y="2093794"/>
                </a:lnTo>
                <a:lnTo>
                  <a:pt x="3047209" y="2084394"/>
                </a:lnTo>
                <a:lnTo>
                  <a:pt x="3090576" y="2069258"/>
                </a:lnTo>
                <a:lnTo>
                  <a:pt x="3131085" y="2048820"/>
                </a:lnTo>
                <a:lnTo>
                  <a:pt x="3168335" y="2023513"/>
                </a:lnTo>
                <a:lnTo>
                  <a:pt x="3201923" y="1993772"/>
                </a:lnTo>
                <a:lnTo>
                  <a:pt x="3231447" y="1960031"/>
                </a:lnTo>
                <a:lnTo>
                  <a:pt x="3256505" y="1922723"/>
                </a:lnTo>
                <a:lnTo>
                  <a:pt x="3276694" y="1882282"/>
                </a:lnTo>
                <a:lnTo>
                  <a:pt x="3291613" y="1839143"/>
                </a:lnTo>
                <a:lnTo>
                  <a:pt x="3300860" y="1793739"/>
                </a:lnTo>
                <a:lnTo>
                  <a:pt x="3304031" y="1746503"/>
                </a:lnTo>
                <a:lnTo>
                  <a:pt x="3304031" y="350519"/>
                </a:lnTo>
                <a:lnTo>
                  <a:pt x="3300860" y="303284"/>
                </a:lnTo>
                <a:lnTo>
                  <a:pt x="3291613" y="257880"/>
                </a:lnTo>
                <a:lnTo>
                  <a:pt x="3276694" y="214741"/>
                </a:lnTo>
                <a:lnTo>
                  <a:pt x="3256505" y="174300"/>
                </a:lnTo>
                <a:lnTo>
                  <a:pt x="3231447" y="136992"/>
                </a:lnTo>
                <a:lnTo>
                  <a:pt x="3201923" y="103250"/>
                </a:lnTo>
                <a:lnTo>
                  <a:pt x="3168335" y="73510"/>
                </a:lnTo>
                <a:lnTo>
                  <a:pt x="3131085" y="48203"/>
                </a:lnTo>
                <a:lnTo>
                  <a:pt x="3090576" y="27765"/>
                </a:lnTo>
                <a:lnTo>
                  <a:pt x="3047209" y="12629"/>
                </a:lnTo>
                <a:lnTo>
                  <a:pt x="3001387" y="3229"/>
                </a:lnTo>
                <a:lnTo>
                  <a:pt x="2953511" y="0"/>
                </a:lnTo>
                <a:lnTo>
                  <a:pt x="347471" y="0"/>
                </a:lnTo>
                <a:close/>
              </a:path>
            </a:pathLst>
          </a:custGeom>
          <a:solidFill>
            <a:schemeClr val="accent1">
              <a:lumMod val="40000"/>
              <a:lumOff val="60000"/>
            </a:schemeClr>
          </a:solidFill>
          <a:ln w="9143">
            <a:solidFill>
              <a:schemeClr val="tx1"/>
            </a:solidFill>
          </a:ln>
        </p:spPr>
        <p:txBody>
          <a:bodyPr wrap="square" lIns="0" tIns="0" rIns="0" bIns="0" rtlCol="0"/>
          <a:lstStyle/>
          <a:p>
            <a:endParaRPr/>
          </a:p>
        </p:txBody>
      </p:sp>
      <p:sp>
        <p:nvSpPr>
          <p:cNvPr id="7" name="object 7"/>
          <p:cNvSpPr txBox="1"/>
          <p:nvPr/>
        </p:nvSpPr>
        <p:spPr>
          <a:xfrm>
            <a:off x="3760152" y="3973067"/>
            <a:ext cx="2700020" cy="1178528"/>
          </a:xfrm>
          <a:prstGeom prst="rect">
            <a:avLst/>
          </a:prstGeom>
        </p:spPr>
        <p:txBody>
          <a:bodyPr vert="horz" wrap="square" lIns="0" tIns="11430" rIns="0" bIns="0" rtlCol="0">
            <a:spAutoFit/>
          </a:bodyPr>
          <a:lstStyle/>
          <a:p>
            <a:pPr algn="ctr">
              <a:lnSpc>
                <a:spcPts val="3040"/>
              </a:lnSpc>
              <a:spcBef>
                <a:spcPts val="90"/>
              </a:spcBef>
            </a:pPr>
            <a:r>
              <a:rPr sz="2550" spc="-10" dirty="0">
                <a:solidFill>
                  <a:srgbClr val="919292"/>
                </a:solidFill>
                <a:latin typeface="Tahoma"/>
                <a:cs typeface="Tahoma"/>
              </a:rPr>
              <a:t>IMPLEMENTACIÓN</a:t>
            </a:r>
            <a:endParaRPr sz="2550">
              <a:latin typeface="Tahoma"/>
              <a:cs typeface="Tahoma"/>
            </a:endParaRPr>
          </a:p>
          <a:p>
            <a:pPr marL="817191" marR="812747" algn="ctr">
              <a:lnSpc>
                <a:spcPts val="3049"/>
              </a:lnSpc>
              <a:spcBef>
                <a:spcPts val="95"/>
              </a:spcBef>
            </a:pPr>
            <a:r>
              <a:rPr sz="2550" spc="-10" dirty="0">
                <a:solidFill>
                  <a:srgbClr val="919292"/>
                </a:solidFill>
                <a:latin typeface="Tahoma"/>
                <a:cs typeface="Tahoma"/>
              </a:rPr>
              <a:t>[Cómo</a:t>
            </a:r>
            <a:r>
              <a:rPr sz="2550" spc="-5" dirty="0">
                <a:solidFill>
                  <a:srgbClr val="919292"/>
                </a:solidFill>
                <a:latin typeface="Tahoma"/>
                <a:cs typeface="Tahoma"/>
              </a:rPr>
              <a:t>]  </a:t>
            </a:r>
            <a:r>
              <a:rPr sz="2550" spc="-10" dirty="0">
                <a:solidFill>
                  <a:srgbClr val="919292"/>
                </a:solidFill>
                <a:latin typeface="Tahoma"/>
                <a:cs typeface="Tahoma"/>
              </a:rPr>
              <a:t>oculto</a:t>
            </a:r>
            <a:endParaRPr sz="2550">
              <a:latin typeface="Tahoma"/>
              <a:cs typeface="Tahoma"/>
            </a:endParaRPr>
          </a:p>
        </p:txBody>
      </p:sp>
      <p:sp>
        <p:nvSpPr>
          <p:cNvPr id="8" name="object 8"/>
          <p:cNvSpPr/>
          <p:nvPr/>
        </p:nvSpPr>
        <p:spPr>
          <a:xfrm>
            <a:off x="7281100" y="2891535"/>
            <a:ext cx="1045844" cy="241300"/>
          </a:xfrm>
          <a:custGeom>
            <a:avLst/>
            <a:gdLst/>
            <a:ahLst/>
            <a:cxnLst/>
            <a:rect l="l" t="t" r="r" b="b"/>
            <a:pathLst>
              <a:path w="1045845" h="241300">
                <a:moveTo>
                  <a:pt x="0" y="0"/>
                </a:moveTo>
                <a:lnTo>
                  <a:pt x="1045464" y="0"/>
                </a:lnTo>
                <a:lnTo>
                  <a:pt x="1045464" y="240791"/>
                </a:lnTo>
                <a:lnTo>
                  <a:pt x="0" y="240791"/>
                </a:lnTo>
                <a:lnTo>
                  <a:pt x="0" y="0"/>
                </a:lnTo>
                <a:close/>
              </a:path>
            </a:pathLst>
          </a:custGeom>
          <a:solidFill>
            <a:srgbClr val="00E6B7"/>
          </a:solidFill>
        </p:spPr>
        <p:txBody>
          <a:bodyPr wrap="square" lIns="0" tIns="0" rIns="0" bIns="0" rtlCol="0"/>
          <a:lstStyle/>
          <a:p>
            <a:endParaRPr/>
          </a:p>
        </p:txBody>
      </p:sp>
      <p:sp>
        <p:nvSpPr>
          <p:cNvPr id="9" name="object 9"/>
          <p:cNvSpPr/>
          <p:nvPr/>
        </p:nvSpPr>
        <p:spPr>
          <a:xfrm>
            <a:off x="7282623" y="2893060"/>
            <a:ext cx="1045844" cy="241300"/>
          </a:xfrm>
          <a:custGeom>
            <a:avLst/>
            <a:gdLst/>
            <a:ahLst/>
            <a:cxnLst/>
            <a:rect l="l" t="t" r="r" b="b"/>
            <a:pathLst>
              <a:path w="1045845" h="241300">
                <a:moveTo>
                  <a:pt x="0" y="0"/>
                </a:moveTo>
                <a:lnTo>
                  <a:pt x="1045463" y="0"/>
                </a:lnTo>
                <a:lnTo>
                  <a:pt x="1045463" y="240791"/>
                </a:lnTo>
                <a:lnTo>
                  <a:pt x="0" y="240791"/>
                </a:lnTo>
                <a:lnTo>
                  <a:pt x="0" y="0"/>
                </a:lnTo>
                <a:close/>
              </a:path>
            </a:pathLst>
          </a:custGeom>
          <a:ln w="9143">
            <a:solidFill>
              <a:srgbClr val="000000"/>
            </a:solidFill>
          </a:ln>
        </p:spPr>
        <p:txBody>
          <a:bodyPr wrap="square" lIns="0" tIns="0" rIns="0" bIns="0" rtlCol="0"/>
          <a:lstStyle/>
          <a:p>
            <a:endParaRPr/>
          </a:p>
        </p:txBody>
      </p:sp>
      <p:sp>
        <p:nvSpPr>
          <p:cNvPr id="10" name="object 10"/>
          <p:cNvSpPr/>
          <p:nvPr/>
        </p:nvSpPr>
        <p:spPr>
          <a:xfrm>
            <a:off x="7281100" y="3376167"/>
            <a:ext cx="1045844" cy="241300"/>
          </a:xfrm>
          <a:custGeom>
            <a:avLst/>
            <a:gdLst/>
            <a:ahLst/>
            <a:cxnLst/>
            <a:rect l="l" t="t" r="r" b="b"/>
            <a:pathLst>
              <a:path w="1045845" h="241300">
                <a:moveTo>
                  <a:pt x="0" y="0"/>
                </a:moveTo>
                <a:lnTo>
                  <a:pt x="1045464" y="0"/>
                </a:lnTo>
                <a:lnTo>
                  <a:pt x="1045464" y="240792"/>
                </a:lnTo>
                <a:lnTo>
                  <a:pt x="0" y="240792"/>
                </a:lnTo>
                <a:lnTo>
                  <a:pt x="0" y="0"/>
                </a:lnTo>
                <a:close/>
              </a:path>
            </a:pathLst>
          </a:custGeom>
          <a:solidFill>
            <a:srgbClr val="00E6B7"/>
          </a:solidFill>
        </p:spPr>
        <p:txBody>
          <a:bodyPr wrap="square" lIns="0" tIns="0" rIns="0" bIns="0" rtlCol="0"/>
          <a:lstStyle/>
          <a:p>
            <a:endParaRPr/>
          </a:p>
        </p:txBody>
      </p:sp>
      <p:sp>
        <p:nvSpPr>
          <p:cNvPr id="11" name="object 11"/>
          <p:cNvSpPr/>
          <p:nvPr/>
        </p:nvSpPr>
        <p:spPr>
          <a:xfrm>
            <a:off x="7282623" y="3377691"/>
            <a:ext cx="1045844" cy="241300"/>
          </a:xfrm>
          <a:custGeom>
            <a:avLst/>
            <a:gdLst/>
            <a:ahLst/>
            <a:cxnLst/>
            <a:rect l="l" t="t" r="r" b="b"/>
            <a:pathLst>
              <a:path w="1045845" h="241300">
                <a:moveTo>
                  <a:pt x="0" y="0"/>
                </a:moveTo>
                <a:lnTo>
                  <a:pt x="1045463" y="0"/>
                </a:lnTo>
                <a:lnTo>
                  <a:pt x="1045463" y="240791"/>
                </a:lnTo>
                <a:lnTo>
                  <a:pt x="0" y="240791"/>
                </a:lnTo>
                <a:lnTo>
                  <a:pt x="0" y="0"/>
                </a:lnTo>
                <a:close/>
              </a:path>
            </a:pathLst>
          </a:custGeom>
          <a:ln w="9143">
            <a:solidFill>
              <a:srgbClr val="000000"/>
            </a:solidFill>
          </a:ln>
        </p:spPr>
        <p:txBody>
          <a:bodyPr wrap="square" lIns="0" tIns="0" rIns="0" bIns="0" rtlCol="0"/>
          <a:lstStyle/>
          <a:p>
            <a:endParaRPr/>
          </a:p>
        </p:txBody>
      </p:sp>
      <p:sp>
        <p:nvSpPr>
          <p:cNvPr id="12" name="object 12"/>
          <p:cNvSpPr/>
          <p:nvPr/>
        </p:nvSpPr>
        <p:spPr>
          <a:xfrm>
            <a:off x="7281100" y="3857752"/>
            <a:ext cx="1045844" cy="243840"/>
          </a:xfrm>
          <a:custGeom>
            <a:avLst/>
            <a:gdLst/>
            <a:ahLst/>
            <a:cxnLst/>
            <a:rect l="l" t="t" r="r" b="b"/>
            <a:pathLst>
              <a:path w="1045845" h="243839">
                <a:moveTo>
                  <a:pt x="0" y="0"/>
                </a:moveTo>
                <a:lnTo>
                  <a:pt x="1045464" y="0"/>
                </a:lnTo>
                <a:lnTo>
                  <a:pt x="1045464" y="243839"/>
                </a:lnTo>
                <a:lnTo>
                  <a:pt x="0" y="243839"/>
                </a:lnTo>
                <a:lnTo>
                  <a:pt x="0" y="0"/>
                </a:lnTo>
                <a:close/>
              </a:path>
            </a:pathLst>
          </a:custGeom>
          <a:solidFill>
            <a:srgbClr val="00E6B7"/>
          </a:solidFill>
        </p:spPr>
        <p:txBody>
          <a:bodyPr wrap="square" lIns="0" tIns="0" rIns="0" bIns="0" rtlCol="0"/>
          <a:lstStyle/>
          <a:p>
            <a:endParaRPr/>
          </a:p>
        </p:txBody>
      </p:sp>
      <p:sp>
        <p:nvSpPr>
          <p:cNvPr id="13" name="object 13"/>
          <p:cNvSpPr/>
          <p:nvPr/>
        </p:nvSpPr>
        <p:spPr>
          <a:xfrm>
            <a:off x="7282623" y="3859276"/>
            <a:ext cx="1045844" cy="243840"/>
          </a:xfrm>
          <a:custGeom>
            <a:avLst/>
            <a:gdLst/>
            <a:ahLst/>
            <a:cxnLst/>
            <a:rect l="l" t="t" r="r" b="b"/>
            <a:pathLst>
              <a:path w="1045845" h="243839">
                <a:moveTo>
                  <a:pt x="0" y="0"/>
                </a:moveTo>
                <a:lnTo>
                  <a:pt x="1045463" y="0"/>
                </a:lnTo>
                <a:lnTo>
                  <a:pt x="1045463" y="243839"/>
                </a:lnTo>
                <a:lnTo>
                  <a:pt x="0" y="243839"/>
                </a:lnTo>
                <a:lnTo>
                  <a:pt x="0" y="0"/>
                </a:lnTo>
                <a:close/>
              </a:path>
            </a:pathLst>
          </a:custGeom>
          <a:ln w="9143">
            <a:solidFill>
              <a:srgbClr val="000000"/>
            </a:solidFill>
          </a:ln>
        </p:spPr>
        <p:txBody>
          <a:bodyPr wrap="square" lIns="0" tIns="0" rIns="0" bIns="0" rtlCol="0"/>
          <a:lstStyle/>
          <a:p>
            <a:endParaRPr/>
          </a:p>
        </p:txBody>
      </p:sp>
      <p:sp>
        <p:nvSpPr>
          <p:cNvPr id="14" name="object 14"/>
          <p:cNvSpPr/>
          <p:nvPr/>
        </p:nvSpPr>
        <p:spPr>
          <a:xfrm>
            <a:off x="7281100" y="4342384"/>
            <a:ext cx="1045844" cy="241300"/>
          </a:xfrm>
          <a:custGeom>
            <a:avLst/>
            <a:gdLst/>
            <a:ahLst/>
            <a:cxnLst/>
            <a:rect l="l" t="t" r="r" b="b"/>
            <a:pathLst>
              <a:path w="1045845" h="241300">
                <a:moveTo>
                  <a:pt x="0" y="0"/>
                </a:moveTo>
                <a:lnTo>
                  <a:pt x="1045464" y="0"/>
                </a:lnTo>
                <a:lnTo>
                  <a:pt x="1045464" y="240791"/>
                </a:lnTo>
                <a:lnTo>
                  <a:pt x="0" y="240791"/>
                </a:lnTo>
                <a:lnTo>
                  <a:pt x="0" y="0"/>
                </a:lnTo>
                <a:close/>
              </a:path>
            </a:pathLst>
          </a:custGeom>
          <a:solidFill>
            <a:srgbClr val="00E6B7"/>
          </a:solidFill>
        </p:spPr>
        <p:txBody>
          <a:bodyPr wrap="square" lIns="0" tIns="0" rIns="0" bIns="0" rtlCol="0"/>
          <a:lstStyle/>
          <a:p>
            <a:endParaRPr/>
          </a:p>
        </p:txBody>
      </p:sp>
      <p:sp>
        <p:nvSpPr>
          <p:cNvPr id="15" name="object 15"/>
          <p:cNvSpPr/>
          <p:nvPr/>
        </p:nvSpPr>
        <p:spPr>
          <a:xfrm>
            <a:off x="7282623" y="4343907"/>
            <a:ext cx="1045844" cy="241300"/>
          </a:xfrm>
          <a:custGeom>
            <a:avLst/>
            <a:gdLst/>
            <a:ahLst/>
            <a:cxnLst/>
            <a:rect l="l" t="t" r="r" b="b"/>
            <a:pathLst>
              <a:path w="1045845" h="241300">
                <a:moveTo>
                  <a:pt x="0" y="0"/>
                </a:moveTo>
                <a:lnTo>
                  <a:pt x="1045463" y="0"/>
                </a:lnTo>
                <a:lnTo>
                  <a:pt x="1045463" y="240791"/>
                </a:lnTo>
                <a:lnTo>
                  <a:pt x="0" y="240791"/>
                </a:lnTo>
                <a:lnTo>
                  <a:pt x="0" y="0"/>
                </a:lnTo>
                <a:close/>
              </a:path>
            </a:pathLst>
          </a:custGeom>
          <a:ln w="9143">
            <a:solidFill>
              <a:srgbClr val="000000"/>
            </a:solidFill>
          </a:ln>
        </p:spPr>
        <p:txBody>
          <a:bodyPr wrap="square" lIns="0" tIns="0" rIns="0" bIns="0" rtlCol="0"/>
          <a:lstStyle/>
          <a:p>
            <a:endParaRPr/>
          </a:p>
        </p:txBody>
      </p:sp>
      <p:sp>
        <p:nvSpPr>
          <p:cNvPr id="16" name="object 16"/>
          <p:cNvSpPr/>
          <p:nvPr/>
        </p:nvSpPr>
        <p:spPr>
          <a:xfrm>
            <a:off x="8328091" y="2893060"/>
            <a:ext cx="323215" cy="241300"/>
          </a:xfrm>
          <a:custGeom>
            <a:avLst/>
            <a:gdLst/>
            <a:ahLst/>
            <a:cxnLst/>
            <a:rect l="l" t="t" r="r" b="b"/>
            <a:pathLst>
              <a:path w="323215" h="241300">
                <a:moveTo>
                  <a:pt x="82296" y="240791"/>
                </a:moveTo>
                <a:lnTo>
                  <a:pt x="0" y="121919"/>
                </a:lnTo>
                <a:lnTo>
                  <a:pt x="82296" y="0"/>
                </a:lnTo>
                <a:lnTo>
                  <a:pt x="82296" y="60959"/>
                </a:lnTo>
                <a:lnTo>
                  <a:pt x="323088" y="60959"/>
                </a:lnTo>
                <a:lnTo>
                  <a:pt x="323088" y="182879"/>
                </a:lnTo>
                <a:lnTo>
                  <a:pt x="82296" y="182879"/>
                </a:lnTo>
                <a:lnTo>
                  <a:pt x="82296" y="240791"/>
                </a:lnTo>
                <a:close/>
              </a:path>
            </a:pathLst>
          </a:custGeom>
          <a:solidFill>
            <a:srgbClr val="434DD6"/>
          </a:solidFill>
        </p:spPr>
        <p:txBody>
          <a:bodyPr wrap="square" lIns="0" tIns="0" rIns="0" bIns="0" rtlCol="0"/>
          <a:lstStyle/>
          <a:p>
            <a:endParaRPr/>
          </a:p>
        </p:txBody>
      </p:sp>
      <p:sp>
        <p:nvSpPr>
          <p:cNvPr id="17" name="object 17"/>
          <p:cNvSpPr/>
          <p:nvPr/>
        </p:nvSpPr>
        <p:spPr>
          <a:xfrm>
            <a:off x="8328091" y="2893060"/>
            <a:ext cx="323215" cy="241300"/>
          </a:xfrm>
          <a:custGeom>
            <a:avLst/>
            <a:gdLst/>
            <a:ahLst/>
            <a:cxnLst/>
            <a:rect l="l" t="t" r="r" b="b"/>
            <a:pathLst>
              <a:path w="323215" h="241300">
                <a:moveTo>
                  <a:pt x="82295" y="0"/>
                </a:moveTo>
                <a:lnTo>
                  <a:pt x="82295" y="60959"/>
                </a:lnTo>
                <a:lnTo>
                  <a:pt x="323087" y="60959"/>
                </a:lnTo>
                <a:lnTo>
                  <a:pt x="323087" y="182879"/>
                </a:lnTo>
                <a:lnTo>
                  <a:pt x="82295" y="182879"/>
                </a:lnTo>
                <a:lnTo>
                  <a:pt x="82295" y="240791"/>
                </a:lnTo>
                <a:lnTo>
                  <a:pt x="0" y="121919"/>
                </a:lnTo>
                <a:lnTo>
                  <a:pt x="82295" y="0"/>
                </a:lnTo>
                <a:close/>
              </a:path>
            </a:pathLst>
          </a:custGeom>
          <a:ln w="9143">
            <a:solidFill>
              <a:srgbClr val="000000"/>
            </a:solidFill>
          </a:ln>
        </p:spPr>
        <p:txBody>
          <a:bodyPr wrap="square" lIns="0" tIns="0" rIns="0" bIns="0" rtlCol="0"/>
          <a:lstStyle/>
          <a:p>
            <a:endParaRPr/>
          </a:p>
        </p:txBody>
      </p:sp>
      <p:sp>
        <p:nvSpPr>
          <p:cNvPr id="18" name="object 18"/>
          <p:cNvSpPr/>
          <p:nvPr/>
        </p:nvSpPr>
        <p:spPr>
          <a:xfrm>
            <a:off x="8328091" y="3377692"/>
            <a:ext cx="323215" cy="241300"/>
          </a:xfrm>
          <a:custGeom>
            <a:avLst/>
            <a:gdLst/>
            <a:ahLst/>
            <a:cxnLst/>
            <a:rect l="l" t="t" r="r" b="b"/>
            <a:pathLst>
              <a:path w="323215" h="241300">
                <a:moveTo>
                  <a:pt x="82296" y="240792"/>
                </a:moveTo>
                <a:lnTo>
                  <a:pt x="0" y="118872"/>
                </a:lnTo>
                <a:lnTo>
                  <a:pt x="82296" y="0"/>
                </a:lnTo>
                <a:lnTo>
                  <a:pt x="82296" y="60960"/>
                </a:lnTo>
                <a:lnTo>
                  <a:pt x="323088" y="60960"/>
                </a:lnTo>
                <a:lnTo>
                  <a:pt x="323088" y="179832"/>
                </a:lnTo>
                <a:lnTo>
                  <a:pt x="82296" y="179832"/>
                </a:lnTo>
                <a:lnTo>
                  <a:pt x="82296" y="240792"/>
                </a:lnTo>
                <a:close/>
              </a:path>
            </a:pathLst>
          </a:custGeom>
          <a:solidFill>
            <a:srgbClr val="434DD6"/>
          </a:solidFill>
        </p:spPr>
        <p:txBody>
          <a:bodyPr wrap="square" lIns="0" tIns="0" rIns="0" bIns="0" rtlCol="0"/>
          <a:lstStyle/>
          <a:p>
            <a:endParaRPr/>
          </a:p>
        </p:txBody>
      </p:sp>
      <p:sp>
        <p:nvSpPr>
          <p:cNvPr id="19" name="object 19"/>
          <p:cNvSpPr/>
          <p:nvPr/>
        </p:nvSpPr>
        <p:spPr>
          <a:xfrm>
            <a:off x="8328091" y="3377691"/>
            <a:ext cx="323215" cy="241300"/>
          </a:xfrm>
          <a:custGeom>
            <a:avLst/>
            <a:gdLst/>
            <a:ahLst/>
            <a:cxnLst/>
            <a:rect l="l" t="t" r="r" b="b"/>
            <a:pathLst>
              <a:path w="323215" h="241300">
                <a:moveTo>
                  <a:pt x="82295" y="0"/>
                </a:moveTo>
                <a:lnTo>
                  <a:pt x="82295" y="60959"/>
                </a:lnTo>
                <a:lnTo>
                  <a:pt x="323087" y="60959"/>
                </a:lnTo>
                <a:lnTo>
                  <a:pt x="323087" y="179831"/>
                </a:lnTo>
                <a:lnTo>
                  <a:pt x="82295" y="179831"/>
                </a:lnTo>
                <a:lnTo>
                  <a:pt x="82295" y="240791"/>
                </a:lnTo>
                <a:lnTo>
                  <a:pt x="0" y="118871"/>
                </a:lnTo>
                <a:lnTo>
                  <a:pt x="82295" y="0"/>
                </a:lnTo>
                <a:close/>
              </a:path>
            </a:pathLst>
          </a:custGeom>
          <a:ln w="9143">
            <a:solidFill>
              <a:srgbClr val="000000"/>
            </a:solidFill>
          </a:ln>
        </p:spPr>
        <p:txBody>
          <a:bodyPr wrap="square" lIns="0" tIns="0" rIns="0" bIns="0" rtlCol="0"/>
          <a:lstStyle/>
          <a:p>
            <a:endParaRPr/>
          </a:p>
        </p:txBody>
      </p:sp>
      <p:sp>
        <p:nvSpPr>
          <p:cNvPr id="20" name="object 20"/>
          <p:cNvSpPr/>
          <p:nvPr/>
        </p:nvSpPr>
        <p:spPr>
          <a:xfrm>
            <a:off x="8328091" y="3859276"/>
            <a:ext cx="323215" cy="243840"/>
          </a:xfrm>
          <a:custGeom>
            <a:avLst/>
            <a:gdLst/>
            <a:ahLst/>
            <a:cxnLst/>
            <a:rect l="l" t="t" r="r" b="b"/>
            <a:pathLst>
              <a:path w="323215" h="243839">
                <a:moveTo>
                  <a:pt x="82296" y="243840"/>
                </a:moveTo>
                <a:lnTo>
                  <a:pt x="0" y="121920"/>
                </a:lnTo>
                <a:lnTo>
                  <a:pt x="82296" y="0"/>
                </a:lnTo>
                <a:lnTo>
                  <a:pt x="82296" y="60960"/>
                </a:lnTo>
                <a:lnTo>
                  <a:pt x="323088" y="60960"/>
                </a:lnTo>
                <a:lnTo>
                  <a:pt x="323088" y="182880"/>
                </a:lnTo>
                <a:lnTo>
                  <a:pt x="82296" y="182880"/>
                </a:lnTo>
                <a:lnTo>
                  <a:pt x="82296" y="243840"/>
                </a:lnTo>
                <a:close/>
              </a:path>
            </a:pathLst>
          </a:custGeom>
          <a:solidFill>
            <a:srgbClr val="434DD6"/>
          </a:solidFill>
        </p:spPr>
        <p:txBody>
          <a:bodyPr wrap="square" lIns="0" tIns="0" rIns="0" bIns="0" rtlCol="0"/>
          <a:lstStyle/>
          <a:p>
            <a:endParaRPr/>
          </a:p>
        </p:txBody>
      </p:sp>
      <p:sp>
        <p:nvSpPr>
          <p:cNvPr id="21" name="object 21"/>
          <p:cNvSpPr/>
          <p:nvPr/>
        </p:nvSpPr>
        <p:spPr>
          <a:xfrm>
            <a:off x="8328091" y="3859276"/>
            <a:ext cx="323215" cy="243840"/>
          </a:xfrm>
          <a:custGeom>
            <a:avLst/>
            <a:gdLst/>
            <a:ahLst/>
            <a:cxnLst/>
            <a:rect l="l" t="t" r="r" b="b"/>
            <a:pathLst>
              <a:path w="323215" h="243839">
                <a:moveTo>
                  <a:pt x="82295" y="0"/>
                </a:moveTo>
                <a:lnTo>
                  <a:pt x="82295" y="60959"/>
                </a:lnTo>
                <a:lnTo>
                  <a:pt x="323087" y="60959"/>
                </a:lnTo>
                <a:lnTo>
                  <a:pt x="323087" y="182879"/>
                </a:lnTo>
                <a:lnTo>
                  <a:pt x="82295" y="182879"/>
                </a:lnTo>
                <a:lnTo>
                  <a:pt x="82295" y="243839"/>
                </a:lnTo>
                <a:lnTo>
                  <a:pt x="0" y="121919"/>
                </a:lnTo>
                <a:lnTo>
                  <a:pt x="82295" y="0"/>
                </a:lnTo>
                <a:close/>
              </a:path>
            </a:pathLst>
          </a:custGeom>
          <a:ln w="9143">
            <a:solidFill>
              <a:srgbClr val="000000"/>
            </a:solidFill>
          </a:ln>
        </p:spPr>
        <p:txBody>
          <a:bodyPr wrap="square" lIns="0" tIns="0" rIns="0" bIns="0" rtlCol="0"/>
          <a:lstStyle/>
          <a:p>
            <a:endParaRPr/>
          </a:p>
        </p:txBody>
      </p:sp>
      <p:sp>
        <p:nvSpPr>
          <p:cNvPr id="22" name="object 22"/>
          <p:cNvSpPr/>
          <p:nvPr/>
        </p:nvSpPr>
        <p:spPr>
          <a:xfrm>
            <a:off x="8328091" y="4343908"/>
            <a:ext cx="323215" cy="241300"/>
          </a:xfrm>
          <a:custGeom>
            <a:avLst/>
            <a:gdLst/>
            <a:ahLst/>
            <a:cxnLst/>
            <a:rect l="l" t="t" r="r" b="b"/>
            <a:pathLst>
              <a:path w="323215" h="241300">
                <a:moveTo>
                  <a:pt x="243840" y="240792"/>
                </a:moveTo>
                <a:lnTo>
                  <a:pt x="243840" y="182880"/>
                </a:lnTo>
                <a:lnTo>
                  <a:pt x="0" y="182880"/>
                </a:lnTo>
                <a:lnTo>
                  <a:pt x="0" y="60960"/>
                </a:lnTo>
                <a:lnTo>
                  <a:pt x="243840" y="60960"/>
                </a:lnTo>
                <a:lnTo>
                  <a:pt x="243840" y="0"/>
                </a:lnTo>
                <a:lnTo>
                  <a:pt x="323088" y="121920"/>
                </a:lnTo>
                <a:lnTo>
                  <a:pt x="243840" y="240792"/>
                </a:lnTo>
                <a:close/>
              </a:path>
            </a:pathLst>
          </a:custGeom>
          <a:solidFill>
            <a:srgbClr val="FFD600"/>
          </a:solidFill>
        </p:spPr>
        <p:txBody>
          <a:bodyPr wrap="square" lIns="0" tIns="0" rIns="0" bIns="0" rtlCol="0"/>
          <a:lstStyle/>
          <a:p>
            <a:endParaRPr/>
          </a:p>
        </p:txBody>
      </p:sp>
      <p:sp>
        <p:nvSpPr>
          <p:cNvPr id="23" name="object 23"/>
          <p:cNvSpPr/>
          <p:nvPr/>
        </p:nvSpPr>
        <p:spPr>
          <a:xfrm>
            <a:off x="8328091" y="4343907"/>
            <a:ext cx="323215" cy="241300"/>
          </a:xfrm>
          <a:custGeom>
            <a:avLst/>
            <a:gdLst/>
            <a:ahLst/>
            <a:cxnLst/>
            <a:rect l="l" t="t" r="r" b="b"/>
            <a:pathLst>
              <a:path w="323215" h="241300">
                <a:moveTo>
                  <a:pt x="243839" y="0"/>
                </a:moveTo>
                <a:lnTo>
                  <a:pt x="243839" y="60959"/>
                </a:lnTo>
                <a:lnTo>
                  <a:pt x="0" y="60959"/>
                </a:lnTo>
                <a:lnTo>
                  <a:pt x="0" y="182879"/>
                </a:lnTo>
                <a:lnTo>
                  <a:pt x="243839" y="182879"/>
                </a:lnTo>
                <a:lnTo>
                  <a:pt x="243839" y="240791"/>
                </a:lnTo>
                <a:lnTo>
                  <a:pt x="323087" y="121919"/>
                </a:lnTo>
                <a:lnTo>
                  <a:pt x="243839" y="0"/>
                </a:lnTo>
                <a:close/>
              </a:path>
            </a:pathLst>
          </a:custGeom>
          <a:ln w="9143">
            <a:solidFill>
              <a:srgbClr val="000000"/>
            </a:solidFill>
          </a:ln>
        </p:spPr>
        <p:txBody>
          <a:bodyPr wrap="square" lIns="0" tIns="0" rIns="0" bIns="0" rtlCol="0"/>
          <a:lstStyle/>
          <a:p>
            <a:endParaRPr/>
          </a:p>
        </p:txBody>
      </p:sp>
      <p:sp>
        <p:nvSpPr>
          <p:cNvPr id="24" name="object 24"/>
          <p:cNvSpPr/>
          <p:nvPr/>
        </p:nvSpPr>
        <p:spPr>
          <a:xfrm>
            <a:off x="7281100" y="4827015"/>
            <a:ext cx="1045844" cy="241300"/>
          </a:xfrm>
          <a:custGeom>
            <a:avLst/>
            <a:gdLst/>
            <a:ahLst/>
            <a:cxnLst/>
            <a:rect l="l" t="t" r="r" b="b"/>
            <a:pathLst>
              <a:path w="1045845" h="241300">
                <a:moveTo>
                  <a:pt x="0" y="0"/>
                </a:moveTo>
                <a:lnTo>
                  <a:pt x="1045464" y="0"/>
                </a:lnTo>
                <a:lnTo>
                  <a:pt x="1045464" y="240791"/>
                </a:lnTo>
                <a:lnTo>
                  <a:pt x="0" y="240791"/>
                </a:lnTo>
                <a:lnTo>
                  <a:pt x="0" y="0"/>
                </a:lnTo>
                <a:close/>
              </a:path>
            </a:pathLst>
          </a:custGeom>
          <a:solidFill>
            <a:srgbClr val="00E6B7"/>
          </a:solidFill>
        </p:spPr>
        <p:txBody>
          <a:bodyPr wrap="square" lIns="0" tIns="0" rIns="0" bIns="0" rtlCol="0"/>
          <a:lstStyle/>
          <a:p>
            <a:endParaRPr/>
          </a:p>
        </p:txBody>
      </p:sp>
      <p:sp>
        <p:nvSpPr>
          <p:cNvPr id="25" name="object 25"/>
          <p:cNvSpPr/>
          <p:nvPr/>
        </p:nvSpPr>
        <p:spPr>
          <a:xfrm>
            <a:off x="7282623" y="4828539"/>
            <a:ext cx="1045844" cy="241300"/>
          </a:xfrm>
          <a:custGeom>
            <a:avLst/>
            <a:gdLst/>
            <a:ahLst/>
            <a:cxnLst/>
            <a:rect l="l" t="t" r="r" b="b"/>
            <a:pathLst>
              <a:path w="1045845" h="241300">
                <a:moveTo>
                  <a:pt x="0" y="0"/>
                </a:moveTo>
                <a:lnTo>
                  <a:pt x="1045463" y="0"/>
                </a:lnTo>
                <a:lnTo>
                  <a:pt x="1045463" y="240791"/>
                </a:lnTo>
                <a:lnTo>
                  <a:pt x="0" y="240791"/>
                </a:lnTo>
                <a:lnTo>
                  <a:pt x="0" y="0"/>
                </a:lnTo>
                <a:close/>
              </a:path>
            </a:pathLst>
          </a:custGeom>
          <a:ln w="9143">
            <a:solidFill>
              <a:srgbClr val="000000"/>
            </a:solidFill>
          </a:ln>
        </p:spPr>
        <p:txBody>
          <a:bodyPr wrap="square" lIns="0" tIns="0" rIns="0" bIns="0" rtlCol="0"/>
          <a:lstStyle/>
          <a:p>
            <a:endParaRPr/>
          </a:p>
        </p:txBody>
      </p:sp>
      <p:sp>
        <p:nvSpPr>
          <p:cNvPr id="26" name="object 26"/>
          <p:cNvSpPr/>
          <p:nvPr/>
        </p:nvSpPr>
        <p:spPr>
          <a:xfrm>
            <a:off x="8328091" y="4828540"/>
            <a:ext cx="323215" cy="241300"/>
          </a:xfrm>
          <a:custGeom>
            <a:avLst/>
            <a:gdLst/>
            <a:ahLst/>
            <a:cxnLst/>
            <a:rect l="l" t="t" r="r" b="b"/>
            <a:pathLst>
              <a:path w="323215" h="241300">
                <a:moveTo>
                  <a:pt x="243840" y="240792"/>
                </a:moveTo>
                <a:lnTo>
                  <a:pt x="243840" y="179832"/>
                </a:lnTo>
                <a:lnTo>
                  <a:pt x="0" y="179832"/>
                </a:lnTo>
                <a:lnTo>
                  <a:pt x="0" y="60960"/>
                </a:lnTo>
                <a:lnTo>
                  <a:pt x="243840" y="60960"/>
                </a:lnTo>
                <a:lnTo>
                  <a:pt x="243840" y="0"/>
                </a:lnTo>
                <a:lnTo>
                  <a:pt x="323088" y="118872"/>
                </a:lnTo>
                <a:lnTo>
                  <a:pt x="243840" y="240792"/>
                </a:lnTo>
                <a:close/>
              </a:path>
            </a:pathLst>
          </a:custGeom>
          <a:solidFill>
            <a:srgbClr val="FFD600"/>
          </a:solidFill>
        </p:spPr>
        <p:txBody>
          <a:bodyPr wrap="square" lIns="0" tIns="0" rIns="0" bIns="0" rtlCol="0"/>
          <a:lstStyle/>
          <a:p>
            <a:endParaRPr/>
          </a:p>
        </p:txBody>
      </p:sp>
      <p:sp>
        <p:nvSpPr>
          <p:cNvPr id="27" name="object 27"/>
          <p:cNvSpPr/>
          <p:nvPr/>
        </p:nvSpPr>
        <p:spPr>
          <a:xfrm>
            <a:off x="8328091" y="4828539"/>
            <a:ext cx="323215" cy="241300"/>
          </a:xfrm>
          <a:custGeom>
            <a:avLst/>
            <a:gdLst/>
            <a:ahLst/>
            <a:cxnLst/>
            <a:rect l="l" t="t" r="r" b="b"/>
            <a:pathLst>
              <a:path w="323215" h="241300">
                <a:moveTo>
                  <a:pt x="243839" y="0"/>
                </a:moveTo>
                <a:lnTo>
                  <a:pt x="243839" y="60959"/>
                </a:lnTo>
                <a:lnTo>
                  <a:pt x="0" y="60959"/>
                </a:lnTo>
                <a:lnTo>
                  <a:pt x="0" y="179831"/>
                </a:lnTo>
                <a:lnTo>
                  <a:pt x="243839" y="179831"/>
                </a:lnTo>
                <a:lnTo>
                  <a:pt x="243839" y="240791"/>
                </a:lnTo>
                <a:lnTo>
                  <a:pt x="323087" y="118871"/>
                </a:lnTo>
                <a:lnTo>
                  <a:pt x="243839" y="0"/>
                </a:lnTo>
                <a:close/>
              </a:path>
            </a:pathLst>
          </a:custGeom>
          <a:ln w="9143">
            <a:solidFill>
              <a:srgbClr val="000000"/>
            </a:solidFill>
          </a:ln>
        </p:spPr>
        <p:txBody>
          <a:bodyPr wrap="square" lIns="0" tIns="0" rIns="0" bIns="0" rtlCol="0"/>
          <a:lstStyle/>
          <a:p>
            <a:endParaRPr/>
          </a:p>
        </p:txBody>
      </p:sp>
      <p:sp>
        <p:nvSpPr>
          <p:cNvPr id="28" name="object 28"/>
          <p:cNvSpPr txBox="1"/>
          <p:nvPr/>
        </p:nvSpPr>
        <p:spPr>
          <a:xfrm>
            <a:off x="4625784" y="6152389"/>
            <a:ext cx="1132840" cy="466794"/>
          </a:xfrm>
          <a:prstGeom prst="rect">
            <a:avLst/>
          </a:prstGeom>
        </p:spPr>
        <p:txBody>
          <a:bodyPr vert="horz" wrap="square" lIns="0" tIns="12700" rIns="0" bIns="0" rtlCol="0">
            <a:spAutoFit/>
          </a:bodyPr>
          <a:lstStyle/>
          <a:p>
            <a:pPr marL="12699">
              <a:spcBef>
                <a:spcPts val="100"/>
              </a:spcBef>
            </a:pPr>
            <a:r>
              <a:rPr sz="2950" spc="5" dirty="0">
                <a:latin typeface="Tahoma"/>
                <a:cs typeface="Tahoma"/>
              </a:rPr>
              <a:t>Ob</a:t>
            </a:r>
            <a:r>
              <a:rPr sz="2950" dirty="0">
                <a:latin typeface="Tahoma"/>
                <a:cs typeface="Tahoma"/>
              </a:rPr>
              <a:t>j</a:t>
            </a:r>
            <a:r>
              <a:rPr sz="2950" spc="5" dirty="0">
                <a:latin typeface="Tahoma"/>
                <a:cs typeface="Tahoma"/>
              </a:rPr>
              <a:t>e</a:t>
            </a:r>
            <a:r>
              <a:rPr sz="2950" dirty="0">
                <a:latin typeface="Tahoma"/>
                <a:cs typeface="Tahoma"/>
              </a:rPr>
              <a:t>to</a:t>
            </a:r>
          </a:p>
        </p:txBody>
      </p:sp>
      <p:sp>
        <p:nvSpPr>
          <p:cNvPr id="30" name="object 30"/>
          <p:cNvSpPr txBox="1"/>
          <p:nvPr/>
        </p:nvSpPr>
        <p:spPr>
          <a:xfrm>
            <a:off x="11108374" y="6969175"/>
            <a:ext cx="139065" cy="207749"/>
          </a:xfrm>
          <a:prstGeom prst="rect">
            <a:avLst/>
          </a:prstGeom>
        </p:spPr>
        <p:txBody>
          <a:bodyPr vert="horz" wrap="square" lIns="0" tIns="15240" rIns="0" bIns="0" rtlCol="0">
            <a:spAutoFit/>
          </a:bodyPr>
          <a:lstStyle/>
          <a:p>
            <a:pPr marL="25398">
              <a:spcBef>
                <a:spcPts val="120"/>
              </a:spcBef>
            </a:pPr>
            <a:r>
              <a:rPr sz="1250" spc="10" dirty="0">
                <a:latin typeface="Tahoma"/>
                <a:cs typeface="Tahoma"/>
              </a:rPr>
              <a:t>9</a:t>
            </a:r>
            <a:endParaRPr sz="1250">
              <a:latin typeface="Tahoma"/>
              <a:cs typeface="Tahoma"/>
            </a:endParaRPr>
          </a:p>
        </p:txBody>
      </p:sp>
      <p:sp>
        <p:nvSpPr>
          <p:cNvPr id="29" name="object 29"/>
          <p:cNvSpPr txBox="1"/>
          <p:nvPr/>
        </p:nvSpPr>
        <p:spPr>
          <a:xfrm>
            <a:off x="8896036" y="3573781"/>
            <a:ext cx="1882139" cy="919482"/>
          </a:xfrm>
          <a:prstGeom prst="rect">
            <a:avLst/>
          </a:prstGeom>
        </p:spPr>
        <p:txBody>
          <a:bodyPr vert="horz" wrap="square" lIns="0" tIns="11430" rIns="0" bIns="0" rtlCol="0">
            <a:spAutoFit/>
          </a:bodyPr>
          <a:lstStyle/>
          <a:p>
            <a:pPr marL="478759" marR="5079" indent="-466695">
              <a:lnSpc>
                <a:spcPct val="100299"/>
              </a:lnSpc>
              <a:spcBef>
                <a:spcPts val="90"/>
              </a:spcBef>
            </a:pPr>
            <a:r>
              <a:rPr sz="2950" dirty="0">
                <a:latin typeface="Tahoma"/>
                <a:cs typeface="Tahoma"/>
              </a:rPr>
              <a:t>Usuario</a:t>
            </a:r>
            <a:r>
              <a:rPr sz="2950" spc="-60" dirty="0">
                <a:latin typeface="Tahoma"/>
                <a:cs typeface="Tahoma"/>
              </a:rPr>
              <a:t> </a:t>
            </a:r>
            <a:r>
              <a:rPr sz="2950" dirty="0">
                <a:latin typeface="Tahoma"/>
                <a:cs typeface="Tahoma"/>
              </a:rPr>
              <a:t>del  objeto</a:t>
            </a:r>
            <a:endParaRPr sz="2950">
              <a:latin typeface="Tahoma"/>
              <a:cs typeface="Tahoma"/>
            </a:endParaRPr>
          </a:p>
        </p:txBody>
      </p:sp>
    </p:spTree>
    <p:extLst>
      <p:ext uri="{BB962C8B-B14F-4D97-AF65-F5344CB8AC3E}">
        <p14:creationId xmlns:p14="http://schemas.microsoft.com/office/powerpoint/2010/main" val="1420174031"/>
      </p:ext>
    </p:extLst>
  </p:cSld>
  <p:clrMapOvr>
    <a:masterClrMapping/>
  </p:clrMapOvr>
  <p:transition spd="med">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yED">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noFill/>
        <a:ln>
          <a:solidFill>
            <a:srgbClr val="FFC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C000"/>
          </a:solidFill>
          <a:tailEnd type="stealth" w="lg" len="lg"/>
        </a:ln>
      </a:spPr>
      <a:bodyPr/>
      <a:lstStyle/>
      <a:style>
        <a:lnRef idx="1">
          <a:schemeClr val="accent1"/>
        </a:lnRef>
        <a:fillRef idx="0">
          <a:schemeClr val="accent1"/>
        </a:fillRef>
        <a:effectRef idx="0">
          <a:schemeClr val="accent1"/>
        </a:effectRef>
        <a:fontRef idx="minor">
          <a:schemeClr val="tx1"/>
        </a:fontRef>
      </a:style>
    </a:lnDef>
    <a:txDef>
      <a:spPr>
        <a:noFill/>
        <a:ln>
          <a:noFill/>
        </a:ln>
        <a:effectLst>
          <a:outerShdw blurRad="50800" dist="38100" dir="2700000" algn="tl" rotWithShape="0">
            <a:prstClr val="black">
              <a:alpha val="40000"/>
            </a:prstClr>
          </a:outerShdw>
        </a:effectLst>
      </a:spPr>
      <a:bodyPr wrap="none" rtlCol="0">
        <a:spAutoFit/>
      </a:bodyPr>
      <a:lstStyle>
        <a:defPPr algn="ctr">
          <a:spcAft>
            <a:spcPts val="600"/>
          </a:spcAft>
          <a:defRPr sz="2000" dirty="0" smtClean="0">
            <a:effectLst>
              <a:outerShdw blurRad="38100" dist="38100" dir="2700000" algn="tl">
                <a:srgbClr val="000000">
                  <a:alpha val="43137"/>
                </a:srgbClr>
              </a:outerShdw>
            </a:effectLst>
            <a:latin typeface="Cambria" pitchFamily="18"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AyED" id="{359EA4EA-F6E4-47DF-80B2-A7312F89E6FC}" vid="{629580E7-9D5E-451F-AA55-CDEE5242C97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AyED</Template>
  <TotalTime>24726</TotalTime>
  <Words>7155</Words>
  <Application>Microsoft Office PowerPoint</Application>
  <PresentationFormat>Personalizado</PresentationFormat>
  <Paragraphs>314</Paragraphs>
  <Slides>34</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34</vt:i4>
      </vt:variant>
    </vt:vector>
  </HeadingPairs>
  <TitlesOfParts>
    <vt:vector size="47" baseType="lpstr">
      <vt:lpstr>Calibri</vt:lpstr>
      <vt:lpstr>Cambria</vt:lpstr>
      <vt:lpstr>Constantia</vt:lpstr>
      <vt:lpstr>Courier New</vt:lpstr>
      <vt:lpstr>NimbusMonL-Regu</vt:lpstr>
      <vt:lpstr>Segoe UI</vt:lpstr>
      <vt:lpstr>Tahoma</vt:lpstr>
      <vt:lpstr>Times New Roman</vt:lpstr>
      <vt:lpstr>URWPalladioL-Ital</vt:lpstr>
      <vt:lpstr>URWPalladioL-Roma</vt:lpstr>
      <vt:lpstr>Wingdings</vt:lpstr>
      <vt:lpstr>Wingdings 2</vt:lpstr>
      <vt:lpstr>AyED</vt:lpstr>
      <vt:lpstr>Algoritmos y Estructuras de Datos I</vt:lpstr>
      <vt:lpstr>El paradigma OO: una forma de ver el mundo</vt:lpstr>
      <vt:lpstr>Paradigma Imperativo Vs. Orientado a Objetos</vt:lpstr>
      <vt:lpstr>Que es POO</vt:lpstr>
      <vt:lpstr>Temario C++ POO</vt:lpstr>
      <vt:lpstr>1. Introducción a los Objetos</vt:lpstr>
      <vt:lpstr>2. El progreso de abstracción</vt:lpstr>
      <vt:lpstr>Abstracción continuación….</vt:lpstr>
      <vt:lpstr>El progreso de la abstracción</vt:lpstr>
      <vt:lpstr>3. Lenguajes POO - Alan Kay…</vt:lpstr>
      <vt:lpstr>4. Interfaz - Cada objeto tiene una interfaz</vt:lpstr>
      <vt:lpstr>Cada objeto tiene una interfaz</vt:lpstr>
      <vt:lpstr>Interfaz…</vt:lpstr>
      <vt:lpstr>5. Encapsulamiento - La implementación oculta</vt:lpstr>
      <vt:lpstr>6. Ámbito de Visibilidad </vt:lpstr>
      <vt:lpstr>7. Reutilizar la implementación</vt:lpstr>
      <vt:lpstr>8. Herencia: reutilización de interfaces</vt:lpstr>
      <vt:lpstr>Herencia</vt:lpstr>
      <vt:lpstr>Herencia</vt:lpstr>
      <vt:lpstr>Herencia OVERRIDING(SOBREESCRITURA)</vt:lpstr>
      <vt:lpstr>Herencia – mas…</vt:lpstr>
      <vt:lpstr>9. Sustitución - Relaciones es-un vs. es-como-un</vt:lpstr>
      <vt:lpstr>10. Polimorfismo - Objetos intercambiables gracias al polimorfismo</vt:lpstr>
      <vt:lpstr>Objetos intercambiables gracias al polimorfismo</vt:lpstr>
      <vt:lpstr>Objetos intercambiables gracias al polimorfismo</vt:lpstr>
      <vt:lpstr>Polimorfismos - Upcasting</vt:lpstr>
      <vt:lpstr>Polimorfismos - Upcasting</vt:lpstr>
      <vt:lpstr>Polimorfismo - Tipos</vt:lpstr>
      <vt:lpstr>11 Ciclo de Vida Objetos - Creación y destrucción de objetos</vt:lpstr>
      <vt:lpstr>Conclusiones</vt:lpstr>
      <vt:lpstr>Conclusiones</vt:lpstr>
      <vt:lpstr>Conclusiones</vt:lpstr>
      <vt:lpstr>Bibliografía</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1-IntroPOO-v0.7.ppt</dc:title>
  <dc:creator>Pierre</dc:creator>
  <cp:lastModifiedBy>Alfredo Hipólito Gonzalez</cp:lastModifiedBy>
  <cp:revision>121</cp:revision>
  <dcterms:created xsi:type="dcterms:W3CDTF">2020-10-20T23:52:07Z</dcterms:created>
  <dcterms:modified xsi:type="dcterms:W3CDTF">2020-11-13T14:48:58Z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2011-01-18T00:00:00Z</vt:filetime>
  </property>
  <property fmtid="{D5CDD505-2E9C-101B-9397-08002B2CF9AE}" pid="3" name="Creator">
    <vt:lpwstr>PowerPoint</vt:lpwstr>
  </property>
  <property fmtid="{D5CDD505-2E9C-101B-9397-08002B2CF9AE}" pid="4" name="LastSaved">
    <vt:filetime>2020-10-20T00:00:00Z</vt:filetime>
  </property>
</Properties>
</file>